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67" r:id="rId2"/>
    <p:sldId id="257" r:id="rId3"/>
    <p:sldId id="258" r:id="rId4"/>
    <p:sldId id="259" r:id="rId5"/>
    <p:sldId id="260" r:id="rId6"/>
    <p:sldId id="261" r:id="rId7"/>
    <p:sldId id="269" r:id="rId8"/>
    <p:sldId id="279" r:id="rId9"/>
    <p:sldId id="264" r:id="rId10"/>
    <p:sldId id="262" r:id="rId11"/>
    <p:sldId id="276" r:id="rId12"/>
    <p:sldId id="277" r:id="rId13"/>
    <p:sldId id="280" r:id="rId14"/>
    <p:sldId id="283" r:id="rId15"/>
    <p:sldId id="278" r:id="rId16"/>
    <p:sldId id="281" r:id="rId17"/>
    <p:sldId id="270" r:id="rId18"/>
    <p:sldId id="271" r:id="rId19"/>
    <p:sldId id="272" r:id="rId20"/>
    <p:sldId id="282" r:id="rId21"/>
    <p:sldId id="265" r:id="rId22"/>
    <p:sldId id="273" r:id="rId23"/>
    <p:sldId id="284" r:id="rId24"/>
    <p:sldId id="26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6083" autoAdjust="0"/>
  </p:normalViewPr>
  <p:slideViewPr>
    <p:cSldViewPr snapToGrid="0">
      <p:cViewPr varScale="1">
        <p:scale>
          <a:sx n="105" d="100"/>
          <a:sy n="105" d="100"/>
        </p:scale>
        <p:origin x="660" y="10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04D124-38C6-4C84-BFD9-5BE3B5850E54}" type="doc">
      <dgm:prSet loTypeId="urn:microsoft.com/office/officeart/2005/8/layout/pyramid1" loCatId="pyramid" qsTypeId="urn:microsoft.com/office/officeart/2005/8/quickstyle/simple1" qsCatId="simple" csTypeId="urn:microsoft.com/office/officeart/2005/8/colors/colorful2" csCatId="colorful" phldr="1"/>
      <dgm:spPr/>
    </dgm:pt>
    <dgm:pt modelId="{223B35EA-D0F9-4D09-BC57-A18543CECC62}">
      <dgm:prSet phldrT="[Text]" custT="1"/>
      <dgm:spPr/>
      <dgm:t>
        <a:bodyPr/>
        <a:lstStyle/>
        <a:p>
          <a:r>
            <a:rPr lang="en-US" sz="1400" b="1" dirty="0"/>
            <a:t>BOG Leadership</a:t>
          </a:r>
        </a:p>
      </dgm:t>
    </dgm:pt>
    <dgm:pt modelId="{D662BA4A-BAA4-4481-BE47-DF9A42265A9F}" type="parTrans" cxnId="{05B9CFA3-DD0E-421F-9E66-D28A03EABF9E}">
      <dgm:prSet/>
      <dgm:spPr/>
      <dgm:t>
        <a:bodyPr/>
        <a:lstStyle/>
        <a:p>
          <a:endParaRPr lang="en-US"/>
        </a:p>
      </dgm:t>
    </dgm:pt>
    <dgm:pt modelId="{FFDCF682-5527-4BC1-BE83-84BCEAF029AC}" type="sibTrans" cxnId="{05B9CFA3-DD0E-421F-9E66-D28A03EABF9E}">
      <dgm:prSet/>
      <dgm:spPr/>
      <dgm:t>
        <a:bodyPr/>
        <a:lstStyle/>
        <a:p>
          <a:endParaRPr lang="en-US"/>
        </a:p>
      </dgm:t>
    </dgm:pt>
    <dgm:pt modelId="{585C9224-BEF2-4820-B3EA-5B6155DF2721}">
      <dgm:prSet phldrT="[Text]"/>
      <dgm:spPr/>
      <dgm:t>
        <a:bodyPr/>
        <a:lstStyle/>
        <a:p>
          <a:r>
            <a:rPr lang="en-US" b="1" dirty="0"/>
            <a:t>BOG Societies</a:t>
          </a:r>
        </a:p>
      </dgm:t>
    </dgm:pt>
    <dgm:pt modelId="{776363AE-87FB-43F0-8FE6-0505AC64B1D1}" type="parTrans" cxnId="{55F2F855-3AC6-4C44-897D-8CEFC79A329A}">
      <dgm:prSet/>
      <dgm:spPr/>
      <dgm:t>
        <a:bodyPr/>
        <a:lstStyle/>
        <a:p>
          <a:endParaRPr lang="en-US"/>
        </a:p>
      </dgm:t>
    </dgm:pt>
    <dgm:pt modelId="{E4B03CE1-84D4-4A47-ABBE-5673973008CC}" type="sibTrans" cxnId="{55F2F855-3AC6-4C44-897D-8CEFC79A329A}">
      <dgm:prSet/>
      <dgm:spPr/>
      <dgm:t>
        <a:bodyPr/>
        <a:lstStyle/>
        <a:p>
          <a:endParaRPr lang="en-US"/>
        </a:p>
      </dgm:t>
    </dgm:pt>
    <dgm:pt modelId="{4947DD4B-9971-442B-B0A0-B032D269DE5F}">
      <dgm:prSet phldrT="[Text]"/>
      <dgm:spPr/>
      <dgm:t>
        <a:bodyPr/>
        <a:lstStyle/>
        <a:p>
          <a:r>
            <a:rPr lang="en-US" b="1" dirty="0"/>
            <a:t>AAO/HNS Members</a:t>
          </a:r>
        </a:p>
      </dgm:t>
    </dgm:pt>
    <dgm:pt modelId="{A13888EE-3799-4261-8272-155B3E97B5A0}" type="parTrans" cxnId="{165E9612-1BF3-4468-9686-93755682E06E}">
      <dgm:prSet/>
      <dgm:spPr/>
      <dgm:t>
        <a:bodyPr/>
        <a:lstStyle/>
        <a:p>
          <a:endParaRPr lang="en-US"/>
        </a:p>
      </dgm:t>
    </dgm:pt>
    <dgm:pt modelId="{CE488A7D-90D0-4DDC-9EF3-AF9661D4DC5A}" type="sibTrans" cxnId="{165E9612-1BF3-4468-9686-93755682E06E}">
      <dgm:prSet/>
      <dgm:spPr/>
      <dgm:t>
        <a:bodyPr/>
        <a:lstStyle/>
        <a:p>
          <a:endParaRPr lang="en-US"/>
        </a:p>
      </dgm:t>
    </dgm:pt>
    <dgm:pt modelId="{1B24C641-47A8-4DC4-B66F-2416626E6D2D}">
      <dgm:prSet phldrT="[Text]"/>
      <dgm:spPr/>
      <dgm:t>
        <a:bodyPr/>
        <a:lstStyle/>
        <a:p>
          <a:r>
            <a:rPr lang="en-US" b="1" dirty="0"/>
            <a:t>Project 535, State Trackers, ENT PAC</a:t>
          </a:r>
        </a:p>
      </dgm:t>
    </dgm:pt>
    <dgm:pt modelId="{2F4E0CAC-8DE2-4952-B5CC-718764369BAA}" type="parTrans" cxnId="{277E7BE9-F588-45EB-91BB-74E5E594589C}">
      <dgm:prSet/>
      <dgm:spPr/>
      <dgm:t>
        <a:bodyPr/>
        <a:lstStyle/>
        <a:p>
          <a:endParaRPr lang="en-US"/>
        </a:p>
      </dgm:t>
    </dgm:pt>
    <dgm:pt modelId="{A1F6E51D-0B04-4634-A19E-B6D3A88A34E0}" type="sibTrans" cxnId="{277E7BE9-F588-45EB-91BB-74E5E594589C}">
      <dgm:prSet/>
      <dgm:spPr/>
      <dgm:t>
        <a:bodyPr/>
        <a:lstStyle/>
        <a:p>
          <a:endParaRPr lang="en-US"/>
        </a:p>
      </dgm:t>
    </dgm:pt>
    <dgm:pt modelId="{C940DEC1-B537-4C4D-9DBB-01E1CFDAEA79}">
      <dgm:prSet phldrT="[Text]"/>
      <dgm:spPr/>
      <dgm:t>
        <a:bodyPr/>
        <a:lstStyle/>
        <a:p>
          <a:r>
            <a:rPr lang="en-US" b="1" dirty="0"/>
            <a:t>BOG Executive Committee</a:t>
          </a:r>
        </a:p>
      </dgm:t>
    </dgm:pt>
    <dgm:pt modelId="{AD7E6BDB-A1BA-4035-A62D-E33752F39EF9}" type="parTrans" cxnId="{1681389A-66F7-44FF-86DC-666E22BAD790}">
      <dgm:prSet/>
      <dgm:spPr/>
      <dgm:t>
        <a:bodyPr/>
        <a:lstStyle/>
        <a:p>
          <a:endParaRPr lang="en-US"/>
        </a:p>
      </dgm:t>
    </dgm:pt>
    <dgm:pt modelId="{94508677-F1DA-465F-BF2E-EDE7BD608DD7}" type="sibTrans" cxnId="{1681389A-66F7-44FF-86DC-666E22BAD790}">
      <dgm:prSet/>
      <dgm:spPr/>
      <dgm:t>
        <a:bodyPr/>
        <a:lstStyle/>
        <a:p>
          <a:endParaRPr lang="en-US"/>
        </a:p>
      </dgm:t>
    </dgm:pt>
    <dgm:pt modelId="{7358D122-28EE-44B8-9928-6F7EA301FB80}">
      <dgm:prSet phldrT="[Text]"/>
      <dgm:spPr/>
      <dgm:t>
        <a:bodyPr/>
        <a:lstStyle/>
        <a:p>
          <a:r>
            <a:rPr lang="en-US" b="1" dirty="0"/>
            <a:t>Society Reps: Governor, Legislative, SEGR</a:t>
          </a:r>
        </a:p>
      </dgm:t>
    </dgm:pt>
    <dgm:pt modelId="{8F84FB85-F0D6-4838-8FC3-957F9E17A6EB}" type="parTrans" cxnId="{886B1A82-4B83-4737-A924-2228DAD30FA6}">
      <dgm:prSet/>
      <dgm:spPr/>
      <dgm:t>
        <a:bodyPr/>
        <a:lstStyle/>
        <a:p>
          <a:endParaRPr lang="en-US"/>
        </a:p>
      </dgm:t>
    </dgm:pt>
    <dgm:pt modelId="{C969C7CD-AC3E-4AED-B455-DBFD470BDF64}" type="sibTrans" cxnId="{886B1A82-4B83-4737-A924-2228DAD30FA6}">
      <dgm:prSet/>
      <dgm:spPr/>
      <dgm:t>
        <a:bodyPr/>
        <a:lstStyle/>
        <a:p>
          <a:endParaRPr lang="en-US"/>
        </a:p>
      </dgm:t>
    </dgm:pt>
    <dgm:pt modelId="{CE82298C-9980-47F2-B98B-EBC241948FE0}">
      <dgm:prSet phldrT="[Text]"/>
      <dgm:spPr/>
      <dgm:t>
        <a:bodyPr/>
        <a:lstStyle/>
        <a:p>
          <a:r>
            <a:rPr lang="en-US" b="1" dirty="0"/>
            <a:t>Regional Representatives</a:t>
          </a:r>
        </a:p>
      </dgm:t>
    </dgm:pt>
    <dgm:pt modelId="{84FA1A1B-E685-44A4-AF37-9E3EC550F719}" type="parTrans" cxnId="{5DC3919A-B9A6-466E-8705-F32ACA929C0A}">
      <dgm:prSet/>
      <dgm:spPr/>
      <dgm:t>
        <a:bodyPr/>
        <a:lstStyle/>
        <a:p>
          <a:endParaRPr lang="en-US"/>
        </a:p>
      </dgm:t>
    </dgm:pt>
    <dgm:pt modelId="{9993BF52-C4F6-4346-A7B0-474AE113BC62}" type="sibTrans" cxnId="{5DC3919A-B9A6-466E-8705-F32ACA929C0A}">
      <dgm:prSet/>
      <dgm:spPr/>
      <dgm:t>
        <a:bodyPr/>
        <a:lstStyle/>
        <a:p>
          <a:endParaRPr lang="en-US"/>
        </a:p>
      </dgm:t>
    </dgm:pt>
    <dgm:pt modelId="{1512B4D2-FF3F-4481-98D8-16BB5D95D1F9}">
      <dgm:prSet phldrT="[Text]"/>
      <dgm:spPr/>
      <dgm:t>
        <a:bodyPr/>
        <a:lstStyle/>
        <a:p>
          <a:r>
            <a:rPr lang="en-US" b="1"/>
            <a:t>BOG Committees</a:t>
          </a:r>
          <a:endParaRPr lang="en-US" b="1" dirty="0"/>
        </a:p>
      </dgm:t>
    </dgm:pt>
    <dgm:pt modelId="{6F8F3A7B-BF3C-4DCF-A891-AFD5F6B8B15A}" type="parTrans" cxnId="{9C563C4E-17DE-4574-9787-C9AA8DFB74B4}">
      <dgm:prSet/>
      <dgm:spPr/>
      <dgm:t>
        <a:bodyPr/>
        <a:lstStyle/>
        <a:p>
          <a:endParaRPr lang="en-US"/>
        </a:p>
      </dgm:t>
    </dgm:pt>
    <dgm:pt modelId="{AC66E305-5049-42A5-B1A0-B736F70A417F}" type="sibTrans" cxnId="{9C563C4E-17DE-4574-9787-C9AA8DFB74B4}">
      <dgm:prSet/>
      <dgm:spPr/>
      <dgm:t>
        <a:bodyPr/>
        <a:lstStyle/>
        <a:p>
          <a:endParaRPr lang="en-US"/>
        </a:p>
      </dgm:t>
    </dgm:pt>
    <dgm:pt modelId="{A8A7ABFE-4FD6-435F-9E1C-FC023C0574E9}" type="pres">
      <dgm:prSet presAssocID="{3A04D124-38C6-4C84-BFD9-5BE3B5850E54}" presName="Name0" presStyleCnt="0">
        <dgm:presLayoutVars>
          <dgm:dir/>
          <dgm:animLvl val="lvl"/>
          <dgm:resizeHandles val="exact"/>
        </dgm:presLayoutVars>
      </dgm:prSet>
      <dgm:spPr/>
    </dgm:pt>
    <dgm:pt modelId="{A4E5DAE2-3E31-49BA-AABC-22B480F80F27}" type="pres">
      <dgm:prSet presAssocID="{223B35EA-D0F9-4D09-BC57-A18543CECC62}" presName="Name8" presStyleCnt="0"/>
      <dgm:spPr/>
    </dgm:pt>
    <dgm:pt modelId="{706E8242-EAE2-4394-803C-6227CF05AEF8}" type="pres">
      <dgm:prSet presAssocID="{223B35EA-D0F9-4D09-BC57-A18543CECC62}" presName="level" presStyleLbl="node1" presStyleIdx="0" presStyleCnt="8">
        <dgm:presLayoutVars>
          <dgm:chMax val="1"/>
          <dgm:bulletEnabled val="1"/>
        </dgm:presLayoutVars>
      </dgm:prSet>
      <dgm:spPr/>
      <dgm:t>
        <a:bodyPr/>
        <a:lstStyle/>
        <a:p>
          <a:endParaRPr lang="en-US"/>
        </a:p>
      </dgm:t>
    </dgm:pt>
    <dgm:pt modelId="{CAC1FC99-D423-4362-B698-97DD783A50E1}" type="pres">
      <dgm:prSet presAssocID="{223B35EA-D0F9-4D09-BC57-A18543CECC62}" presName="levelTx" presStyleLbl="revTx" presStyleIdx="0" presStyleCnt="0">
        <dgm:presLayoutVars>
          <dgm:chMax val="1"/>
          <dgm:bulletEnabled val="1"/>
        </dgm:presLayoutVars>
      </dgm:prSet>
      <dgm:spPr/>
      <dgm:t>
        <a:bodyPr/>
        <a:lstStyle/>
        <a:p>
          <a:endParaRPr lang="en-US"/>
        </a:p>
      </dgm:t>
    </dgm:pt>
    <dgm:pt modelId="{FA3E348D-B5B4-4CA0-8496-A5C24D43800E}" type="pres">
      <dgm:prSet presAssocID="{C940DEC1-B537-4C4D-9DBB-01E1CFDAEA79}" presName="Name8" presStyleCnt="0"/>
      <dgm:spPr/>
    </dgm:pt>
    <dgm:pt modelId="{58176441-732E-4DFA-8447-DEFAC10860EC}" type="pres">
      <dgm:prSet presAssocID="{C940DEC1-B537-4C4D-9DBB-01E1CFDAEA79}" presName="level" presStyleLbl="node1" presStyleIdx="1" presStyleCnt="8">
        <dgm:presLayoutVars>
          <dgm:chMax val="1"/>
          <dgm:bulletEnabled val="1"/>
        </dgm:presLayoutVars>
      </dgm:prSet>
      <dgm:spPr/>
      <dgm:t>
        <a:bodyPr/>
        <a:lstStyle/>
        <a:p>
          <a:endParaRPr lang="en-US"/>
        </a:p>
      </dgm:t>
    </dgm:pt>
    <dgm:pt modelId="{E016C351-F6D9-4CF7-A353-A323DBAB0C68}" type="pres">
      <dgm:prSet presAssocID="{C940DEC1-B537-4C4D-9DBB-01E1CFDAEA79}" presName="levelTx" presStyleLbl="revTx" presStyleIdx="0" presStyleCnt="0">
        <dgm:presLayoutVars>
          <dgm:chMax val="1"/>
          <dgm:bulletEnabled val="1"/>
        </dgm:presLayoutVars>
      </dgm:prSet>
      <dgm:spPr/>
      <dgm:t>
        <a:bodyPr/>
        <a:lstStyle/>
        <a:p>
          <a:endParaRPr lang="en-US"/>
        </a:p>
      </dgm:t>
    </dgm:pt>
    <dgm:pt modelId="{0F681D22-EF28-4FD9-A1E2-312EB16770D7}" type="pres">
      <dgm:prSet presAssocID="{1512B4D2-FF3F-4481-98D8-16BB5D95D1F9}" presName="Name8" presStyleCnt="0"/>
      <dgm:spPr/>
    </dgm:pt>
    <dgm:pt modelId="{3385738D-A585-4293-B097-2C4EA4218ACC}" type="pres">
      <dgm:prSet presAssocID="{1512B4D2-FF3F-4481-98D8-16BB5D95D1F9}" presName="level" presStyleLbl="node1" presStyleIdx="2" presStyleCnt="8">
        <dgm:presLayoutVars>
          <dgm:chMax val="1"/>
          <dgm:bulletEnabled val="1"/>
        </dgm:presLayoutVars>
      </dgm:prSet>
      <dgm:spPr/>
      <dgm:t>
        <a:bodyPr/>
        <a:lstStyle/>
        <a:p>
          <a:endParaRPr lang="en-US"/>
        </a:p>
      </dgm:t>
    </dgm:pt>
    <dgm:pt modelId="{7551D1C6-986F-42F7-B69D-2057E2701D0F}" type="pres">
      <dgm:prSet presAssocID="{1512B4D2-FF3F-4481-98D8-16BB5D95D1F9}" presName="levelTx" presStyleLbl="revTx" presStyleIdx="0" presStyleCnt="0">
        <dgm:presLayoutVars>
          <dgm:chMax val="1"/>
          <dgm:bulletEnabled val="1"/>
        </dgm:presLayoutVars>
      </dgm:prSet>
      <dgm:spPr/>
      <dgm:t>
        <a:bodyPr/>
        <a:lstStyle/>
        <a:p>
          <a:endParaRPr lang="en-US"/>
        </a:p>
      </dgm:t>
    </dgm:pt>
    <dgm:pt modelId="{C264381F-431E-4E51-BF94-184025E0759C}" type="pres">
      <dgm:prSet presAssocID="{CE82298C-9980-47F2-B98B-EBC241948FE0}" presName="Name8" presStyleCnt="0"/>
      <dgm:spPr/>
    </dgm:pt>
    <dgm:pt modelId="{FC5258D5-E291-4021-94F9-40D980B326E6}" type="pres">
      <dgm:prSet presAssocID="{CE82298C-9980-47F2-B98B-EBC241948FE0}" presName="level" presStyleLbl="node1" presStyleIdx="3" presStyleCnt="8">
        <dgm:presLayoutVars>
          <dgm:chMax val="1"/>
          <dgm:bulletEnabled val="1"/>
        </dgm:presLayoutVars>
      </dgm:prSet>
      <dgm:spPr/>
      <dgm:t>
        <a:bodyPr/>
        <a:lstStyle/>
        <a:p>
          <a:endParaRPr lang="en-US"/>
        </a:p>
      </dgm:t>
    </dgm:pt>
    <dgm:pt modelId="{7C89A0EC-D0DC-4C1C-9A1A-71FD9A6A4792}" type="pres">
      <dgm:prSet presAssocID="{CE82298C-9980-47F2-B98B-EBC241948FE0}" presName="levelTx" presStyleLbl="revTx" presStyleIdx="0" presStyleCnt="0">
        <dgm:presLayoutVars>
          <dgm:chMax val="1"/>
          <dgm:bulletEnabled val="1"/>
        </dgm:presLayoutVars>
      </dgm:prSet>
      <dgm:spPr/>
      <dgm:t>
        <a:bodyPr/>
        <a:lstStyle/>
        <a:p>
          <a:endParaRPr lang="en-US"/>
        </a:p>
      </dgm:t>
    </dgm:pt>
    <dgm:pt modelId="{26F87650-B855-41F2-B5D0-467C8ED3A10F}" type="pres">
      <dgm:prSet presAssocID="{7358D122-28EE-44B8-9928-6F7EA301FB80}" presName="Name8" presStyleCnt="0"/>
      <dgm:spPr/>
    </dgm:pt>
    <dgm:pt modelId="{2D8D8BC9-9BC3-4732-99FF-FADA803118E8}" type="pres">
      <dgm:prSet presAssocID="{7358D122-28EE-44B8-9928-6F7EA301FB80}" presName="level" presStyleLbl="node1" presStyleIdx="4" presStyleCnt="8">
        <dgm:presLayoutVars>
          <dgm:chMax val="1"/>
          <dgm:bulletEnabled val="1"/>
        </dgm:presLayoutVars>
      </dgm:prSet>
      <dgm:spPr/>
      <dgm:t>
        <a:bodyPr/>
        <a:lstStyle/>
        <a:p>
          <a:endParaRPr lang="en-US"/>
        </a:p>
      </dgm:t>
    </dgm:pt>
    <dgm:pt modelId="{38F48148-3B3C-4319-9E1D-E608195195FD}" type="pres">
      <dgm:prSet presAssocID="{7358D122-28EE-44B8-9928-6F7EA301FB80}" presName="levelTx" presStyleLbl="revTx" presStyleIdx="0" presStyleCnt="0">
        <dgm:presLayoutVars>
          <dgm:chMax val="1"/>
          <dgm:bulletEnabled val="1"/>
        </dgm:presLayoutVars>
      </dgm:prSet>
      <dgm:spPr/>
      <dgm:t>
        <a:bodyPr/>
        <a:lstStyle/>
        <a:p>
          <a:endParaRPr lang="en-US"/>
        </a:p>
      </dgm:t>
    </dgm:pt>
    <dgm:pt modelId="{9580B85A-5218-4823-ACA0-B43BC5F32713}" type="pres">
      <dgm:prSet presAssocID="{1B24C641-47A8-4DC4-B66F-2416626E6D2D}" presName="Name8" presStyleCnt="0"/>
      <dgm:spPr/>
    </dgm:pt>
    <dgm:pt modelId="{E76B1EB2-9D4A-4DE7-882C-3F4E7069307B}" type="pres">
      <dgm:prSet presAssocID="{1B24C641-47A8-4DC4-B66F-2416626E6D2D}" presName="level" presStyleLbl="node1" presStyleIdx="5" presStyleCnt="8">
        <dgm:presLayoutVars>
          <dgm:chMax val="1"/>
          <dgm:bulletEnabled val="1"/>
        </dgm:presLayoutVars>
      </dgm:prSet>
      <dgm:spPr/>
      <dgm:t>
        <a:bodyPr/>
        <a:lstStyle/>
        <a:p>
          <a:endParaRPr lang="en-US"/>
        </a:p>
      </dgm:t>
    </dgm:pt>
    <dgm:pt modelId="{8C6A000F-9966-4670-9896-7B981D39ABB2}" type="pres">
      <dgm:prSet presAssocID="{1B24C641-47A8-4DC4-B66F-2416626E6D2D}" presName="levelTx" presStyleLbl="revTx" presStyleIdx="0" presStyleCnt="0">
        <dgm:presLayoutVars>
          <dgm:chMax val="1"/>
          <dgm:bulletEnabled val="1"/>
        </dgm:presLayoutVars>
      </dgm:prSet>
      <dgm:spPr/>
      <dgm:t>
        <a:bodyPr/>
        <a:lstStyle/>
        <a:p>
          <a:endParaRPr lang="en-US"/>
        </a:p>
      </dgm:t>
    </dgm:pt>
    <dgm:pt modelId="{BBEAAF73-EAEA-4BBF-B900-CA2D843ACB57}" type="pres">
      <dgm:prSet presAssocID="{585C9224-BEF2-4820-B3EA-5B6155DF2721}" presName="Name8" presStyleCnt="0"/>
      <dgm:spPr/>
    </dgm:pt>
    <dgm:pt modelId="{EDA2B188-530D-4729-AE3B-165900DCB895}" type="pres">
      <dgm:prSet presAssocID="{585C9224-BEF2-4820-B3EA-5B6155DF2721}" presName="level" presStyleLbl="node1" presStyleIdx="6" presStyleCnt="8">
        <dgm:presLayoutVars>
          <dgm:chMax val="1"/>
          <dgm:bulletEnabled val="1"/>
        </dgm:presLayoutVars>
      </dgm:prSet>
      <dgm:spPr/>
      <dgm:t>
        <a:bodyPr/>
        <a:lstStyle/>
        <a:p>
          <a:endParaRPr lang="en-US"/>
        </a:p>
      </dgm:t>
    </dgm:pt>
    <dgm:pt modelId="{16BF367B-B57F-4696-A8DD-1536371E5550}" type="pres">
      <dgm:prSet presAssocID="{585C9224-BEF2-4820-B3EA-5B6155DF2721}" presName="levelTx" presStyleLbl="revTx" presStyleIdx="0" presStyleCnt="0">
        <dgm:presLayoutVars>
          <dgm:chMax val="1"/>
          <dgm:bulletEnabled val="1"/>
        </dgm:presLayoutVars>
      </dgm:prSet>
      <dgm:spPr/>
      <dgm:t>
        <a:bodyPr/>
        <a:lstStyle/>
        <a:p>
          <a:endParaRPr lang="en-US"/>
        </a:p>
      </dgm:t>
    </dgm:pt>
    <dgm:pt modelId="{76D6E278-0616-4663-85EE-59E50127DF31}" type="pres">
      <dgm:prSet presAssocID="{4947DD4B-9971-442B-B0A0-B032D269DE5F}" presName="Name8" presStyleCnt="0"/>
      <dgm:spPr/>
    </dgm:pt>
    <dgm:pt modelId="{A397B85C-64AE-4895-A6DE-5AC1D5FD41F1}" type="pres">
      <dgm:prSet presAssocID="{4947DD4B-9971-442B-B0A0-B032D269DE5F}" presName="level" presStyleLbl="node1" presStyleIdx="7" presStyleCnt="8">
        <dgm:presLayoutVars>
          <dgm:chMax val="1"/>
          <dgm:bulletEnabled val="1"/>
        </dgm:presLayoutVars>
      </dgm:prSet>
      <dgm:spPr/>
      <dgm:t>
        <a:bodyPr/>
        <a:lstStyle/>
        <a:p>
          <a:endParaRPr lang="en-US"/>
        </a:p>
      </dgm:t>
    </dgm:pt>
    <dgm:pt modelId="{008B5308-49C9-4DA5-BB92-F675D8A2DEDA}" type="pres">
      <dgm:prSet presAssocID="{4947DD4B-9971-442B-B0A0-B032D269DE5F}" presName="levelTx" presStyleLbl="revTx" presStyleIdx="0" presStyleCnt="0">
        <dgm:presLayoutVars>
          <dgm:chMax val="1"/>
          <dgm:bulletEnabled val="1"/>
        </dgm:presLayoutVars>
      </dgm:prSet>
      <dgm:spPr/>
      <dgm:t>
        <a:bodyPr/>
        <a:lstStyle/>
        <a:p>
          <a:endParaRPr lang="en-US"/>
        </a:p>
      </dgm:t>
    </dgm:pt>
  </dgm:ptLst>
  <dgm:cxnLst>
    <dgm:cxn modelId="{F3887424-72E7-459F-A03F-D4CB6D693EC1}" type="presOf" srcId="{4947DD4B-9971-442B-B0A0-B032D269DE5F}" destId="{008B5308-49C9-4DA5-BB92-F675D8A2DEDA}" srcOrd="1" destOrd="0" presId="urn:microsoft.com/office/officeart/2005/8/layout/pyramid1"/>
    <dgm:cxn modelId="{4CCE977F-363D-4945-B7D2-DBA1F46BC6F1}" type="presOf" srcId="{223B35EA-D0F9-4D09-BC57-A18543CECC62}" destId="{CAC1FC99-D423-4362-B698-97DD783A50E1}" srcOrd="1" destOrd="0" presId="urn:microsoft.com/office/officeart/2005/8/layout/pyramid1"/>
    <dgm:cxn modelId="{165E9612-1BF3-4468-9686-93755682E06E}" srcId="{3A04D124-38C6-4C84-BFD9-5BE3B5850E54}" destId="{4947DD4B-9971-442B-B0A0-B032D269DE5F}" srcOrd="7" destOrd="0" parTransId="{A13888EE-3799-4261-8272-155B3E97B5A0}" sibTransId="{CE488A7D-90D0-4DDC-9EF3-AF9661D4DC5A}"/>
    <dgm:cxn modelId="{55F2F855-3AC6-4C44-897D-8CEFC79A329A}" srcId="{3A04D124-38C6-4C84-BFD9-5BE3B5850E54}" destId="{585C9224-BEF2-4820-B3EA-5B6155DF2721}" srcOrd="6" destOrd="0" parTransId="{776363AE-87FB-43F0-8FE6-0505AC64B1D1}" sibTransId="{E4B03CE1-84D4-4A47-ABBE-5673973008CC}"/>
    <dgm:cxn modelId="{769DE8B5-F95C-4610-9F42-7645CFE1AC1E}" type="presOf" srcId="{1512B4D2-FF3F-4481-98D8-16BB5D95D1F9}" destId="{7551D1C6-986F-42F7-B69D-2057E2701D0F}" srcOrd="1" destOrd="0" presId="urn:microsoft.com/office/officeart/2005/8/layout/pyramid1"/>
    <dgm:cxn modelId="{8C4F50D3-9DAD-4DEB-B9EF-D4D1908E951E}" type="presOf" srcId="{C940DEC1-B537-4C4D-9DBB-01E1CFDAEA79}" destId="{58176441-732E-4DFA-8447-DEFAC10860EC}" srcOrd="0" destOrd="0" presId="urn:microsoft.com/office/officeart/2005/8/layout/pyramid1"/>
    <dgm:cxn modelId="{33953A06-6769-4C4D-89B8-171AC8D0CEFA}" type="presOf" srcId="{4947DD4B-9971-442B-B0A0-B032D269DE5F}" destId="{A397B85C-64AE-4895-A6DE-5AC1D5FD41F1}" srcOrd="0" destOrd="0" presId="urn:microsoft.com/office/officeart/2005/8/layout/pyramid1"/>
    <dgm:cxn modelId="{886B1A82-4B83-4737-A924-2228DAD30FA6}" srcId="{3A04D124-38C6-4C84-BFD9-5BE3B5850E54}" destId="{7358D122-28EE-44B8-9928-6F7EA301FB80}" srcOrd="4" destOrd="0" parTransId="{8F84FB85-F0D6-4838-8FC3-957F9E17A6EB}" sibTransId="{C969C7CD-AC3E-4AED-B455-DBFD470BDF64}"/>
    <dgm:cxn modelId="{9F3C7EF6-F833-4517-9406-B6EF6E890B30}" type="presOf" srcId="{223B35EA-D0F9-4D09-BC57-A18543CECC62}" destId="{706E8242-EAE2-4394-803C-6227CF05AEF8}" srcOrd="0" destOrd="0" presId="urn:microsoft.com/office/officeart/2005/8/layout/pyramid1"/>
    <dgm:cxn modelId="{5DC3919A-B9A6-466E-8705-F32ACA929C0A}" srcId="{3A04D124-38C6-4C84-BFD9-5BE3B5850E54}" destId="{CE82298C-9980-47F2-B98B-EBC241948FE0}" srcOrd="3" destOrd="0" parTransId="{84FA1A1B-E685-44A4-AF37-9E3EC550F719}" sibTransId="{9993BF52-C4F6-4346-A7B0-474AE113BC62}"/>
    <dgm:cxn modelId="{61C83258-4FB3-463D-9E46-C1ECBA8C100E}" type="presOf" srcId="{585C9224-BEF2-4820-B3EA-5B6155DF2721}" destId="{EDA2B188-530D-4729-AE3B-165900DCB895}" srcOrd="0" destOrd="0" presId="urn:microsoft.com/office/officeart/2005/8/layout/pyramid1"/>
    <dgm:cxn modelId="{0C7FA12B-3764-489C-9AA3-F677B83731A3}" type="presOf" srcId="{585C9224-BEF2-4820-B3EA-5B6155DF2721}" destId="{16BF367B-B57F-4696-A8DD-1536371E5550}" srcOrd="1" destOrd="0" presId="urn:microsoft.com/office/officeart/2005/8/layout/pyramid1"/>
    <dgm:cxn modelId="{D2BD0273-038A-4104-BFA8-3309C47F2A70}" type="presOf" srcId="{1512B4D2-FF3F-4481-98D8-16BB5D95D1F9}" destId="{3385738D-A585-4293-B097-2C4EA4218ACC}" srcOrd="0" destOrd="0" presId="urn:microsoft.com/office/officeart/2005/8/layout/pyramid1"/>
    <dgm:cxn modelId="{3CCEE7C9-FB7E-4BFC-902D-54A8F761D074}" type="presOf" srcId="{1B24C641-47A8-4DC4-B66F-2416626E6D2D}" destId="{8C6A000F-9966-4670-9896-7B981D39ABB2}" srcOrd="1" destOrd="0" presId="urn:microsoft.com/office/officeart/2005/8/layout/pyramid1"/>
    <dgm:cxn modelId="{9C563C4E-17DE-4574-9787-C9AA8DFB74B4}" srcId="{3A04D124-38C6-4C84-BFD9-5BE3B5850E54}" destId="{1512B4D2-FF3F-4481-98D8-16BB5D95D1F9}" srcOrd="2" destOrd="0" parTransId="{6F8F3A7B-BF3C-4DCF-A891-AFD5F6B8B15A}" sibTransId="{AC66E305-5049-42A5-B1A0-B736F70A417F}"/>
    <dgm:cxn modelId="{1681389A-66F7-44FF-86DC-666E22BAD790}" srcId="{3A04D124-38C6-4C84-BFD9-5BE3B5850E54}" destId="{C940DEC1-B537-4C4D-9DBB-01E1CFDAEA79}" srcOrd="1" destOrd="0" parTransId="{AD7E6BDB-A1BA-4035-A62D-E33752F39EF9}" sibTransId="{94508677-F1DA-465F-BF2E-EDE7BD608DD7}"/>
    <dgm:cxn modelId="{CC5704C7-4C46-40E8-9045-1BE73E872A14}" type="presOf" srcId="{CE82298C-9980-47F2-B98B-EBC241948FE0}" destId="{7C89A0EC-D0DC-4C1C-9A1A-71FD9A6A4792}" srcOrd="1" destOrd="0" presId="urn:microsoft.com/office/officeart/2005/8/layout/pyramid1"/>
    <dgm:cxn modelId="{05B9CFA3-DD0E-421F-9E66-D28A03EABF9E}" srcId="{3A04D124-38C6-4C84-BFD9-5BE3B5850E54}" destId="{223B35EA-D0F9-4D09-BC57-A18543CECC62}" srcOrd="0" destOrd="0" parTransId="{D662BA4A-BAA4-4481-BE47-DF9A42265A9F}" sibTransId="{FFDCF682-5527-4BC1-BE83-84BCEAF029AC}"/>
    <dgm:cxn modelId="{5B3780F0-0422-43FE-90D5-1FC151D6AE0A}" type="presOf" srcId="{C940DEC1-B537-4C4D-9DBB-01E1CFDAEA79}" destId="{E016C351-F6D9-4CF7-A353-A323DBAB0C68}" srcOrd="1" destOrd="0" presId="urn:microsoft.com/office/officeart/2005/8/layout/pyramid1"/>
    <dgm:cxn modelId="{09632348-8015-4693-8B55-6CE5FC5197E0}" type="presOf" srcId="{7358D122-28EE-44B8-9928-6F7EA301FB80}" destId="{38F48148-3B3C-4319-9E1D-E608195195FD}" srcOrd="1" destOrd="0" presId="urn:microsoft.com/office/officeart/2005/8/layout/pyramid1"/>
    <dgm:cxn modelId="{C3DAE1D5-501B-4E62-AB6E-B0A8CC846109}" type="presOf" srcId="{7358D122-28EE-44B8-9928-6F7EA301FB80}" destId="{2D8D8BC9-9BC3-4732-99FF-FADA803118E8}" srcOrd="0" destOrd="0" presId="urn:microsoft.com/office/officeart/2005/8/layout/pyramid1"/>
    <dgm:cxn modelId="{F9320CD9-1AD5-4EBE-83BC-B9AB8AAA0EC4}" type="presOf" srcId="{CE82298C-9980-47F2-B98B-EBC241948FE0}" destId="{FC5258D5-E291-4021-94F9-40D980B326E6}" srcOrd="0" destOrd="0" presId="urn:microsoft.com/office/officeart/2005/8/layout/pyramid1"/>
    <dgm:cxn modelId="{2421A4C4-95A6-4799-8361-8ADDFFE941EE}" type="presOf" srcId="{3A04D124-38C6-4C84-BFD9-5BE3B5850E54}" destId="{A8A7ABFE-4FD6-435F-9E1C-FC023C0574E9}" srcOrd="0" destOrd="0" presId="urn:microsoft.com/office/officeart/2005/8/layout/pyramid1"/>
    <dgm:cxn modelId="{00770583-B644-41D2-8DB1-2A8139E9ABF0}" type="presOf" srcId="{1B24C641-47A8-4DC4-B66F-2416626E6D2D}" destId="{E76B1EB2-9D4A-4DE7-882C-3F4E7069307B}" srcOrd="0" destOrd="0" presId="urn:microsoft.com/office/officeart/2005/8/layout/pyramid1"/>
    <dgm:cxn modelId="{277E7BE9-F588-45EB-91BB-74E5E594589C}" srcId="{3A04D124-38C6-4C84-BFD9-5BE3B5850E54}" destId="{1B24C641-47A8-4DC4-B66F-2416626E6D2D}" srcOrd="5" destOrd="0" parTransId="{2F4E0CAC-8DE2-4952-B5CC-718764369BAA}" sibTransId="{A1F6E51D-0B04-4634-A19E-B6D3A88A34E0}"/>
    <dgm:cxn modelId="{E74E5FBB-258C-425A-B92D-688274787926}" type="presParOf" srcId="{A8A7ABFE-4FD6-435F-9E1C-FC023C0574E9}" destId="{A4E5DAE2-3E31-49BA-AABC-22B480F80F27}" srcOrd="0" destOrd="0" presId="urn:microsoft.com/office/officeart/2005/8/layout/pyramid1"/>
    <dgm:cxn modelId="{D239B540-0820-44EB-B0CD-8D50C9EF7A8E}" type="presParOf" srcId="{A4E5DAE2-3E31-49BA-AABC-22B480F80F27}" destId="{706E8242-EAE2-4394-803C-6227CF05AEF8}" srcOrd="0" destOrd="0" presId="urn:microsoft.com/office/officeart/2005/8/layout/pyramid1"/>
    <dgm:cxn modelId="{591D312B-9FD8-4F4C-B3F0-6B9F31891BF8}" type="presParOf" srcId="{A4E5DAE2-3E31-49BA-AABC-22B480F80F27}" destId="{CAC1FC99-D423-4362-B698-97DD783A50E1}" srcOrd="1" destOrd="0" presId="urn:microsoft.com/office/officeart/2005/8/layout/pyramid1"/>
    <dgm:cxn modelId="{A2684698-B37C-4098-8043-B2E541A37713}" type="presParOf" srcId="{A8A7ABFE-4FD6-435F-9E1C-FC023C0574E9}" destId="{FA3E348D-B5B4-4CA0-8496-A5C24D43800E}" srcOrd="1" destOrd="0" presId="urn:microsoft.com/office/officeart/2005/8/layout/pyramid1"/>
    <dgm:cxn modelId="{CB74FE7F-1A1E-4272-96A6-0C2B6E1CCBCD}" type="presParOf" srcId="{FA3E348D-B5B4-4CA0-8496-A5C24D43800E}" destId="{58176441-732E-4DFA-8447-DEFAC10860EC}" srcOrd="0" destOrd="0" presId="urn:microsoft.com/office/officeart/2005/8/layout/pyramid1"/>
    <dgm:cxn modelId="{B5CE033D-CF53-414B-BA09-6A7A4984C861}" type="presParOf" srcId="{FA3E348D-B5B4-4CA0-8496-A5C24D43800E}" destId="{E016C351-F6D9-4CF7-A353-A323DBAB0C68}" srcOrd="1" destOrd="0" presId="urn:microsoft.com/office/officeart/2005/8/layout/pyramid1"/>
    <dgm:cxn modelId="{F48AD29D-2C72-4FFC-A86A-454819C951D8}" type="presParOf" srcId="{A8A7ABFE-4FD6-435F-9E1C-FC023C0574E9}" destId="{0F681D22-EF28-4FD9-A1E2-312EB16770D7}" srcOrd="2" destOrd="0" presId="urn:microsoft.com/office/officeart/2005/8/layout/pyramid1"/>
    <dgm:cxn modelId="{EC6B3395-02BA-476E-B668-78676A9FFC78}" type="presParOf" srcId="{0F681D22-EF28-4FD9-A1E2-312EB16770D7}" destId="{3385738D-A585-4293-B097-2C4EA4218ACC}" srcOrd="0" destOrd="0" presId="urn:microsoft.com/office/officeart/2005/8/layout/pyramid1"/>
    <dgm:cxn modelId="{F6D67015-FDB5-4518-8582-23438382389E}" type="presParOf" srcId="{0F681D22-EF28-4FD9-A1E2-312EB16770D7}" destId="{7551D1C6-986F-42F7-B69D-2057E2701D0F}" srcOrd="1" destOrd="0" presId="urn:microsoft.com/office/officeart/2005/8/layout/pyramid1"/>
    <dgm:cxn modelId="{1CF6E336-3267-4B88-8708-36F8B3FE356B}" type="presParOf" srcId="{A8A7ABFE-4FD6-435F-9E1C-FC023C0574E9}" destId="{C264381F-431E-4E51-BF94-184025E0759C}" srcOrd="3" destOrd="0" presId="urn:microsoft.com/office/officeart/2005/8/layout/pyramid1"/>
    <dgm:cxn modelId="{0DC31389-47E0-40F2-9CE9-1A701B22EA91}" type="presParOf" srcId="{C264381F-431E-4E51-BF94-184025E0759C}" destId="{FC5258D5-E291-4021-94F9-40D980B326E6}" srcOrd="0" destOrd="0" presId="urn:microsoft.com/office/officeart/2005/8/layout/pyramid1"/>
    <dgm:cxn modelId="{DD0AEBB0-68DA-40B4-BBAB-82686E3A72CB}" type="presParOf" srcId="{C264381F-431E-4E51-BF94-184025E0759C}" destId="{7C89A0EC-D0DC-4C1C-9A1A-71FD9A6A4792}" srcOrd="1" destOrd="0" presId="urn:microsoft.com/office/officeart/2005/8/layout/pyramid1"/>
    <dgm:cxn modelId="{6D5BEB85-7A8D-4973-BA55-0DF9B1A1BE19}" type="presParOf" srcId="{A8A7ABFE-4FD6-435F-9E1C-FC023C0574E9}" destId="{26F87650-B855-41F2-B5D0-467C8ED3A10F}" srcOrd="4" destOrd="0" presId="urn:microsoft.com/office/officeart/2005/8/layout/pyramid1"/>
    <dgm:cxn modelId="{D8657090-40A9-4B5F-9557-752DE18220B3}" type="presParOf" srcId="{26F87650-B855-41F2-B5D0-467C8ED3A10F}" destId="{2D8D8BC9-9BC3-4732-99FF-FADA803118E8}" srcOrd="0" destOrd="0" presId="urn:microsoft.com/office/officeart/2005/8/layout/pyramid1"/>
    <dgm:cxn modelId="{5ECABF9A-BB1F-4E2F-9B1C-FDD3AF62A34B}" type="presParOf" srcId="{26F87650-B855-41F2-B5D0-467C8ED3A10F}" destId="{38F48148-3B3C-4319-9E1D-E608195195FD}" srcOrd="1" destOrd="0" presId="urn:microsoft.com/office/officeart/2005/8/layout/pyramid1"/>
    <dgm:cxn modelId="{F14FBD32-9E2B-48DC-A883-36D40E730842}" type="presParOf" srcId="{A8A7ABFE-4FD6-435F-9E1C-FC023C0574E9}" destId="{9580B85A-5218-4823-ACA0-B43BC5F32713}" srcOrd="5" destOrd="0" presId="urn:microsoft.com/office/officeart/2005/8/layout/pyramid1"/>
    <dgm:cxn modelId="{170607B6-1AE4-49F3-8C24-43C917181F91}" type="presParOf" srcId="{9580B85A-5218-4823-ACA0-B43BC5F32713}" destId="{E76B1EB2-9D4A-4DE7-882C-3F4E7069307B}" srcOrd="0" destOrd="0" presId="urn:microsoft.com/office/officeart/2005/8/layout/pyramid1"/>
    <dgm:cxn modelId="{00B326F7-1466-4DF2-B94A-C93510076F75}" type="presParOf" srcId="{9580B85A-5218-4823-ACA0-B43BC5F32713}" destId="{8C6A000F-9966-4670-9896-7B981D39ABB2}" srcOrd="1" destOrd="0" presId="urn:microsoft.com/office/officeart/2005/8/layout/pyramid1"/>
    <dgm:cxn modelId="{2CA8770B-FA7A-4D22-A64F-B40DA3F5FE95}" type="presParOf" srcId="{A8A7ABFE-4FD6-435F-9E1C-FC023C0574E9}" destId="{BBEAAF73-EAEA-4BBF-B900-CA2D843ACB57}" srcOrd="6" destOrd="0" presId="urn:microsoft.com/office/officeart/2005/8/layout/pyramid1"/>
    <dgm:cxn modelId="{29E71687-5467-4120-814F-281C09435356}" type="presParOf" srcId="{BBEAAF73-EAEA-4BBF-B900-CA2D843ACB57}" destId="{EDA2B188-530D-4729-AE3B-165900DCB895}" srcOrd="0" destOrd="0" presId="urn:microsoft.com/office/officeart/2005/8/layout/pyramid1"/>
    <dgm:cxn modelId="{BE1384ED-7DC3-45B0-8488-2CB3B1A88E21}" type="presParOf" srcId="{BBEAAF73-EAEA-4BBF-B900-CA2D843ACB57}" destId="{16BF367B-B57F-4696-A8DD-1536371E5550}" srcOrd="1" destOrd="0" presId="urn:microsoft.com/office/officeart/2005/8/layout/pyramid1"/>
    <dgm:cxn modelId="{C54AFB37-AEFB-423D-AA5E-73A206A45334}" type="presParOf" srcId="{A8A7ABFE-4FD6-435F-9E1C-FC023C0574E9}" destId="{76D6E278-0616-4663-85EE-59E50127DF31}" srcOrd="7" destOrd="0" presId="urn:microsoft.com/office/officeart/2005/8/layout/pyramid1"/>
    <dgm:cxn modelId="{B24F9EDE-148E-48CA-BDED-846765BB8E1F}" type="presParOf" srcId="{76D6E278-0616-4663-85EE-59E50127DF31}" destId="{A397B85C-64AE-4895-A6DE-5AC1D5FD41F1}" srcOrd="0" destOrd="0" presId="urn:microsoft.com/office/officeart/2005/8/layout/pyramid1"/>
    <dgm:cxn modelId="{EA37620F-B80F-4375-980C-4847E916D450}" type="presParOf" srcId="{76D6E278-0616-4663-85EE-59E50127DF31}" destId="{008B5308-49C9-4DA5-BB92-F675D8A2DED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AB2543-E295-47E8-8BFD-75523BCE73C1}" type="datetimeFigureOut">
              <a:rPr lang="en-US" smtClean="0"/>
              <a:t>6/23/2016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41F673-9C88-4FD8-BA72-F5D4782342D7}" type="slidenum">
              <a:rPr lang="en-US" smtClean="0"/>
              <a:t>‹#›</a:t>
            </a:fld>
            <a:endParaRPr lang="en-US"/>
          </a:p>
        </p:txBody>
      </p:sp>
    </p:spTree>
    <p:extLst>
      <p:ext uri="{BB962C8B-B14F-4D97-AF65-F5344CB8AC3E}">
        <p14:creationId xmlns:p14="http://schemas.microsoft.com/office/powerpoint/2010/main" val="2952801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ntnet.org/advocacy"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mailto:govtaffairs@entnet.org"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ntnet.org/advocacy"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mailto:govtaffairs@entnet.or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entpac@entnet.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80000"/>
              </a:lnSpc>
            </a:pPr>
            <a:r>
              <a:rPr lang="en-US" sz="800" dirty="0">
                <a:latin typeface="Calibri" charset="0"/>
              </a:rPr>
              <a:t>The American Academy of Otolaryngology – Head and Neck Surgery and its Foundation continue to work hard for our members to ensure you have the tools and resources to keep you informed and educated.</a:t>
            </a:r>
          </a:p>
          <a:p>
            <a:pPr>
              <a:lnSpc>
                <a:spcPct val="80000"/>
              </a:lnSpc>
            </a:pPr>
            <a:endParaRPr lang="en-US" sz="800" dirty="0">
              <a:latin typeface="Calibri" charset="0"/>
            </a:endParaRPr>
          </a:p>
          <a:p>
            <a:endParaRPr lang="en-US" dirty="0"/>
          </a:p>
        </p:txBody>
      </p:sp>
      <p:sp>
        <p:nvSpPr>
          <p:cNvPr id="4" name="Slide Number Placeholder 3"/>
          <p:cNvSpPr>
            <a:spLocks noGrp="1"/>
          </p:cNvSpPr>
          <p:nvPr>
            <p:ph type="sldNum" sz="quarter" idx="10"/>
          </p:nvPr>
        </p:nvSpPr>
        <p:spPr/>
        <p:txBody>
          <a:bodyPr/>
          <a:lstStyle/>
          <a:p>
            <a:fld id="{68A591E9-C2F9-DD42-BF73-62CAD6124841}" type="slidenum">
              <a:rPr lang="en-US" smtClean="0"/>
              <a:t>1</a:t>
            </a:fld>
            <a:endParaRPr lang="en-US"/>
          </a:p>
        </p:txBody>
      </p:sp>
    </p:spTree>
    <p:extLst>
      <p:ext uri="{BB962C8B-B14F-4D97-AF65-F5344CB8AC3E}">
        <p14:creationId xmlns:p14="http://schemas.microsoft.com/office/powerpoint/2010/main" val="1595651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90525" marR="0" indent="-390525"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AAO-HNS Foundation has partnered with AAPC to offer Foundation-sponsored Coding and Practice Management learning opportunities at a special rate for Members. </a:t>
            </a:r>
            <a:endParaRPr lang="en-US" altLang="en-US" b="1" dirty="0">
              <a:ea typeface="ＭＳ Ｐゴシック" pitchFamily="34" charset="-128"/>
            </a:endParaRPr>
          </a:p>
          <a:p>
            <a:pPr marL="390525" indent="-390525"/>
            <a:endParaRPr lang="en-US" altLang="en-US" b="1" dirty="0">
              <a:ea typeface="ＭＳ Ｐゴシック" pitchFamily="34" charset="-128"/>
            </a:endParaRPr>
          </a:p>
          <a:p>
            <a:pPr marL="390525" indent="-390525"/>
            <a:r>
              <a:rPr lang="en-US" altLang="en-US" b="1" dirty="0" err="1">
                <a:ea typeface="ＭＳ Ｐゴシック" pitchFamily="34" charset="-128"/>
              </a:rPr>
              <a:t>PQRSWizard</a:t>
            </a:r>
            <a:r>
              <a:rPr lang="en-US" altLang="en-US" b="1" dirty="0">
                <a:ea typeface="ＭＳ Ｐゴシック" pitchFamily="34" charset="-128"/>
              </a:rPr>
              <a:t> </a:t>
            </a:r>
          </a:p>
          <a:p>
            <a:pPr marL="390525" indent="-390525">
              <a:buFontTx/>
              <a:buChar char="•"/>
            </a:pPr>
            <a:r>
              <a:rPr lang="en-US" altLang="en-US" sz="2200" dirty="0">
                <a:ea typeface="ＭＳ Ｐゴシック" pitchFamily="34" charset="-128"/>
              </a:rPr>
              <a:t>A fast, convenient, and cost-effective online tool to help collect and report quality measure data for the CMS PQRS incentive program.</a:t>
            </a:r>
          </a:p>
          <a:p>
            <a:pPr marL="390525" indent="-390525">
              <a:buFontTx/>
              <a:buChar char="•"/>
            </a:pPr>
            <a:r>
              <a:rPr lang="en-US" altLang="en-US" sz="2200" dirty="0" err="1">
                <a:ea typeface="ＭＳ Ｐゴシック" pitchFamily="34" charset="-128"/>
              </a:rPr>
              <a:t>PQRS</a:t>
            </a:r>
            <a:r>
              <a:rPr lang="en-US" altLang="en-US" sz="2200" i="1" dirty="0" err="1">
                <a:ea typeface="ＭＳ Ｐゴシック" pitchFamily="34" charset="-128"/>
              </a:rPr>
              <a:t>Wizard</a:t>
            </a:r>
            <a:r>
              <a:rPr lang="en-US" altLang="en-US" sz="2200" i="1" dirty="0">
                <a:ea typeface="ＭＳ Ｐゴシック" pitchFamily="34" charset="-128"/>
              </a:rPr>
              <a:t>  </a:t>
            </a:r>
            <a:r>
              <a:rPr lang="en-US" altLang="en-US" sz="2200" dirty="0">
                <a:ea typeface="ＭＳ Ｐゴシック" pitchFamily="34" charset="-128"/>
              </a:rPr>
              <a:t>features individual quality measures in the areas of otolaryngology and allergy &amp; immunology.</a:t>
            </a:r>
          </a:p>
          <a:p>
            <a:pPr marL="390525" indent="-390525">
              <a:lnSpc>
                <a:spcPct val="80000"/>
              </a:lnSpc>
            </a:pPr>
            <a:endParaRPr lang="en-US" altLang="en-US" sz="900" dirty="0">
              <a:ea typeface="ＭＳ Ｐゴシック" pitchFamily="34" charset="-128"/>
            </a:endParaRPr>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6ED39C63-982E-4C01-B6C6-2B7EBB507E22}" type="slidenum">
              <a:rPr lang="en-US" altLang="en-US">
                <a:solidFill>
                  <a:srgbClr val="000000"/>
                </a:solidFill>
                <a:latin typeface="Arial" pitchFamily="34" charset="0"/>
              </a:rPr>
              <a:pPr eaLnBrk="1" hangingPunct="1">
                <a:spcBef>
                  <a:spcPct val="0"/>
                </a:spcBef>
              </a:pPr>
              <a:t>17</a:t>
            </a:fld>
            <a:endParaRPr lang="en-US" altLang="en-US">
              <a:solidFill>
                <a:srgbClr val="000000"/>
              </a:solidFill>
              <a:latin typeface="Arial" pitchFamily="34" charset="0"/>
            </a:endParaRPr>
          </a:p>
        </p:txBody>
      </p:sp>
    </p:spTree>
    <p:extLst>
      <p:ext uri="{BB962C8B-B14F-4D97-AF65-F5344CB8AC3E}">
        <p14:creationId xmlns:p14="http://schemas.microsoft.com/office/powerpoint/2010/main" val="886813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AcademyU.org</a:t>
            </a:r>
            <a:r>
              <a:rPr lang="en-US" baseline="0" dirty="0"/>
              <a:t> provides easy access to a variety of education opportunities including 100s of courses in the AU catalog, networking in the AU community, shared education information in Resource Share, and 24/7 access to you your education transcript.</a:t>
            </a:r>
            <a:endParaRPr lang="en-US" dirty="0"/>
          </a:p>
        </p:txBody>
      </p:sp>
      <p:sp>
        <p:nvSpPr>
          <p:cNvPr id="4" name="Slide Number Placeholder 3"/>
          <p:cNvSpPr>
            <a:spLocks noGrp="1"/>
          </p:cNvSpPr>
          <p:nvPr>
            <p:ph type="sldNum" sz="quarter" idx="10"/>
          </p:nvPr>
        </p:nvSpPr>
        <p:spPr/>
        <p:txBody>
          <a:bodyPr/>
          <a:lstStyle/>
          <a:p>
            <a:fld id="{68A591E9-C2F9-DD42-BF73-62CAD6124841}" type="slidenum">
              <a:rPr lang="en-US" smtClean="0"/>
              <a:t>19</a:t>
            </a:fld>
            <a:endParaRPr lang="en-US"/>
          </a:p>
        </p:txBody>
      </p:sp>
    </p:spTree>
    <p:extLst>
      <p:ext uri="{BB962C8B-B14F-4D97-AF65-F5344CB8AC3E}">
        <p14:creationId xmlns:p14="http://schemas.microsoft.com/office/powerpoint/2010/main" val="3806617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1F673-9C88-4FD8-BA72-F5D4782342D7}" type="slidenum">
              <a:rPr lang="en-US" smtClean="0"/>
              <a:t>21</a:t>
            </a:fld>
            <a:endParaRPr lang="en-US"/>
          </a:p>
        </p:txBody>
      </p:sp>
    </p:spTree>
    <p:extLst>
      <p:ext uri="{BB962C8B-B14F-4D97-AF65-F5344CB8AC3E}">
        <p14:creationId xmlns:p14="http://schemas.microsoft.com/office/powerpoint/2010/main" val="1343069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A591E9-C2F9-DD42-BF73-62CAD6124841}" type="slidenum">
              <a:rPr lang="en-US" smtClean="0"/>
              <a:t>22</a:t>
            </a:fld>
            <a:endParaRPr lang="en-US"/>
          </a:p>
        </p:txBody>
      </p:sp>
    </p:spTree>
    <p:extLst>
      <p:ext uri="{BB962C8B-B14F-4D97-AF65-F5344CB8AC3E}">
        <p14:creationId xmlns:p14="http://schemas.microsoft.com/office/powerpoint/2010/main" val="4174185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1F673-9C88-4FD8-BA72-F5D4782342D7}" type="slidenum">
              <a:rPr lang="en-US" smtClean="0"/>
              <a:t>24</a:t>
            </a:fld>
            <a:endParaRPr lang="en-US"/>
          </a:p>
        </p:txBody>
      </p:sp>
    </p:spTree>
    <p:extLst>
      <p:ext uri="{BB962C8B-B14F-4D97-AF65-F5344CB8AC3E}">
        <p14:creationId xmlns:p14="http://schemas.microsoft.com/office/powerpoint/2010/main" val="599515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00" b="1" kern="1200" dirty="0">
                <a:solidFill>
                  <a:schemeClr val="tx1"/>
                </a:solidFill>
                <a:effectLst/>
                <a:latin typeface="+mn-lt"/>
                <a:ea typeface="+mn-ea"/>
                <a:cs typeface="+mn-cs"/>
              </a:rPr>
              <a:t>Functions as a conduit of information:</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Identify issues impacting the practice of otolaryngology</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Make recommendations regarding the programs and policies of the AAO-HNS</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Seek out and involve all otolaryngologists</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Strengthen the AAO-HNS and otolaryngology societies </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Support the general good of patients, the specialty, and the medical profession</a:t>
            </a:r>
          </a:p>
          <a:p>
            <a:pPr marL="0" lvl="0" indent="0">
              <a:buFont typeface="Arial" panose="020B0604020202020204" pitchFamily="34" charset="0"/>
              <a:buNone/>
            </a:pPr>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Representation in the BOG: </a:t>
            </a:r>
          </a:p>
          <a:p>
            <a:r>
              <a:rPr lang="en-US" sz="1000" kern="1200" dirty="0">
                <a:solidFill>
                  <a:schemeClr val="tx1"/>
                </a:solidFill>
                <a:effectLst/>
                <a:latin typeface="+mn-lt"/>
                <a:ea typeface="+mn-ea"/>
                <a:cs typeface="+mn-cs"/>
              </a:rPr>
              <a:t>In their liaison role, a society’s designated individuals are primarily responsible for </a:t>
            </a:r>
            <a:r>
              <a:rPr lang="en-US" sz="1000" b="0" kern="1200" dirty="0">
                <a:solidFill>
                  <a:schemeClr val="tx1"/>
                </a:solidFill>
                <a:effectLst/>
                <a:latin typeface="+mn-lt"/>
                <a:ea typeface="+mn-ea"/>
                <a:cs typeface="+mn-cs"/>
              </a:rPr>
              <a:t>communicating and coordinating </a:t>
            </a:r>
            <a:r>
              <a:rPr lang="en-US" sz="1000" kern="1200" dirty="0">
                <a:solidFill>
                  <a:schemeClr val="tx1"/>
                </a:solidFill>
                <a:effectLst/>
                <a:latin typeface="+mn-lt"/>
                <a:ea typeface="+mn-ea"/>
                <a:cs typeface="+mn-cs"/>
              </a:rPr>
              <a:t>information and requests to/from BOG leaders and society members. The BOG Governors are expected to attend the BOG General Assembly during the Leadership Forum &amp; BOG Spring Meeting and the fall annual meeting. In addition, the Legislative and SEGR Representatives are invited to attend their respective BOG committee meetings during the spring and fall meetings. </a:t>
            </a:r>
          </a:p>
          <a:p>
            <a:r>
              <a:rPr lang="en-US" sz="1000" kern="1200" dirty="0">
                <a:solidFill>
                  <a:schemeClr val="tx1"/>
                </a:solidFill>
                <a:effectLst/>
                <a:latin typeface="+mn-lt"/>
                <a:ea typeface="+mn-ea"/>
                <a:cs typeface="+mn-cs"/>
              </a:rPr>
              <a:t> </a:t>
            </a:r>
            <a:endParaRPr lang="en-US" sz="1000" b="1"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Organized into 10 Geographic Regions </a:t>
            </a:r>
          </a:p>
          <a:p>
            <a:r>
              <a:rPr lang="en-US" sz="1000" kern="1200" dirty="0">
                <a:solidFill>
                  <a:schemeClr val="tx1"/>
                </a:solidFill>
                <a:effectLst/>
                <a:latin typeface="+mn-lt"/>
                <a:ea typeface="+mn-ea"/>
                <a:cs typeface="+mn-cs"/>
              </a:rPr>
              <a:t>To enhance and facilitate communications, the BOG reorganized itself into </a:t>
            </a:r>
            <a:r>
              <a:rPr lang="en-US" sz="1000" b="0" kern="1200" dirty="0">
                <a:solidFill>
                  <a:schemeClr val="tx1"/>
                </a:solidFill>
                <a:effectLst/>
                <a:latin typeface="+mn-lt"/>
                <a:ea typeface="+mn-ea"/>
                <a:cs typeface="+mn-cs"/>
              </a:rPr>
              <a:t>ten (10) geographic regions. </a:t>
            </a:r>
            <a:r>
              <a:rPr lang="en-US" sz="1000" kern="1200" dirty="0">
                <a:solidFill>
                  <a:schemeClr val="tx1"/>
                </a:solidFill>
                <a:effectLst/>
                <a:latin typeface="+mn-lt"/>
                <a:ea typeface="+mn-ea"/>
                <a:cs typeface="+mn-cs"/>
              </a:rPr>
              <a:t>Each region has an appointed representative to the BOG SEGR Committee. These enhancements are particularly helpful in states with inactive or new BOG societies. In addition, a </a:t>
            </a:r>
            <a:r>
              <a:rPr lang="en-US" sz="1000" b="0" kern="1200" dirty="0">
                <a:solidFill>
                  <a:schemeClr val="tx1"/>
                </a:solidFill>
                <a:effectLst/>
                <a:latin typeface="+mn-lt"/>
                <a:ea typeface="+mn-ea"/>
                <a:cs typeface="+mn-cs"/>
              </a:rPr>
              <a:t>specialty society representative </a:t>
            </a:r>
            <a:r>
              <a:rPr lang="en-US" sz="1000" kern="1200" dirty="0">
                <a:solidFill>
                  <a:schemeClr val="tx1"/>
                </a:solidFill>
                <a:effectLst/>
                <a:latin typeface="+mn-lt"/>
                <a:ea typeface="+mn-ea"/>
                <a:cs typeface="+mn-cs"/>
              </a:rPr>
              <a:t>has been added to the 10 regional representatives to foster specialty unity and coordination. As issues arise within BOG societies, we encourage the Governor, Legislative Representative, and/or SEGR Representative to reach out to these regional reps, as well as to collaborate with BOG Executive Committee leaders. </a:t>
            </a:r>
          </a:p>
          <a:p>
            <a:r>
              <a:rPr lang="en-US" sz="1000" dirty="0"/>
              <a:t> 	</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8A591E9-C2F9-DD42-BF73-62CAD612484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0778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EE86B2A-6984-44DB-9E82-ABC0C7CCF6A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5183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mn-lt"/>
                <a:ea typeface="ＭＳ Ｐゴシック" pitchFamily="34" charset="-128"/>
              </a:rPr>
              <a:t>Update as of 6/10/16:</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mn-lt"/>
                <a:ea typeface="ＭＳ Ｐゴシック" pitchFamily="34" charset="-128"/>
                <a:cs typeface="+mn-cs"/>
              </a:rPr>
              <a:t>SGR</a:t>
            </a:r>
            <a:r>
              <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cs typeface="+mn-cs"/>
              </a:rPr>
              <a:t>: On April 16, 2015, the President signed H.R. 2, the Medicare Access and CHIP Reauthorization Act (MACRA). </a:t>
            </a:r>
            <a:r>
              <a:rPr kumimoji="0" lang="en-US" sz="1200" b="0" i="0" u="none" strike="noStrike" kern="1200" cap="none" spc="0" normalizeH="0" baseline="0" noProof="0" dirty="0">
                <a:ln>
                  <a:noFill/>
                </a:ln>
                <a:solidFill>
                  <a:srgbClr val="000000"/>
                </a:solidFill>
                <a:effectLst/>
                <a:uLnTx/>
                <a:uFillTx/>
                <a:latin typeface="Arial"/>
                <a:ea typeface="Calibri"/>
                <a:cs typeface="+mn-cs"/>
              </a:rPr>
              <a:t>This landmark legislation includes provisions addressing several of the AAO-HNS’ legislative priorities, including: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Calibri"/>
              <a:cs typeface="+mn-cs"/>
            </a:endParaRPr>
          </a:p>
          <a:p>
            <a:pPr marL="171450" marR="0" lvl="0" indent="-171450" algn="l" defTabSz="4572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US" sz="1200" b="0" i="0" u="none" strike="noStrike" kern="1200" cap="none" spc="0" normalizeH="0" baseline="0" noProof="0" dirty="0">
                <a:ln>
                  <a:noFill/>
                </a:ln>
                <a:solidFill>
                  <a:srgbClr val="000000"/>
                </a:solidFill>
                <a:effectLst/>
                <a:uLnTx/>
                <a:uFillTx/>
                <a:latin typeface="Arial"/>
                <a:ea typeface="Times New Roman"/>
                <a:cs typeface="+mn-cs"/>
              </a:rPr>
              <a:t>Permanent repeal of the flawed Sustainable Growth Rate (SGR) formula used to determine payments to physicians under the Medicare program;</a:t>
            </a:r>
            <a:endParaRPr kumimoji="0" lang="en-US" sz="1800" b="0" i="0" u="none" strike="noStrike" kern="1200" cap="none" spc="0" normalizeH="0" baseline="0" noProof="0" dirty="0">
              <a:ln>
                <a:noFill/>
              </a:ln>
              <a:solidFill>
                <a:srgbClr val="000000"/>
              </a:solidFill>
              <a:effectLst/>
              <a:uLnTx/>
              <a:uFillTx/>
              <a:latin typeface="Times New Roman"/>
              <a:ea typeface="Calibri"/>
              <a:cs typeface="+mn-cs"/>
            </a:endParaRPr>
          </a:p>
          <a:p>
            <a:pPr marL="171450" marR="0" lvl="0" indent="-171450" algn="l" defTabSz="4572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US" sz="1200" b="0" i="0" u="none" strike="noStrike" kern="1200" cap="none" spc="0" normalizeH="0" baseline="0" noProof="0" dirty="0">
                <a:ln>
                  <a:noFill/>
                </a:ln>
                <a:solidFill>
                  <a:srgbClr val="000000"/>
                </a:solidFill>
                <a:effectLst/>
                <a:uLnTx/>
                <a:uFillTx/>
                <a:latin typeface="Arial"/>
                <a:ea typeface="Times New Roman"/>
                <a:cs typeface="+mn-cs"/>
              </a:rPr>
              <a:t>Temporary rescission of the new CMS policy to transition all 10- and 90-day global payment codes to 0-day codes by 2018; and</a:t>
            </a:r>
            <a:endParaRPr kumimoji="0" lang="en-US" sz="1800" b="0" i="0" u="none" strike="noStrike" kern="1200" cap="none" spc="0" normalizeH="0" baseline="0" noProof="0" dirty="0">
              <a:ln>
                <a:noFill/>
              </a:ln>
              <a:solidFill>
                <a:srgbClr val="000000"/>
              </a:solidFill>
              <a:effectLst/>
              <a:uLnTx/>
              <a:uFillTx/>
              <a:latin typeface="Times New Roman"/>
              <a:ea typeface="Calibri"/>
              <a:cs typeface="+mn-cs"/>
            </a:endParaRPr>
          </a:p>
          <a:p>
            <a:pPr marL="171450" marR="0" lvl="0" indent="-171450" algn="l" defTabSz="4572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US" sz="1200" b="0" i="0" u="none" strike="noStrike" kern="1200" cap="none" spc="0" normalizeH="0" baseline="0" noProof="0" dirty="0">
                <a:ln>
                  <a:noFill/>
                </a:ln>
                <a:solidFill>
                  <a:srgbClr val="000000"/>
                </a:solidFill>
                <a:effectLst/>
                <a:uLnTx/>
                <a:uFillTx/>
                <a:latin typeface="Arial"/>
                <a:ea typeface="Times New Roman"/>
                <a:cs typeface="+mn-cs"/>
              </a:rPr>
              <a:t>Consolidation of current performance-based programs (PQRS, VBM, and EHR MU) into a unified Merit-Based Incentive Payment System (MIPS).</a:t>
            </a:r>
          </a:p>
          <a:p>
            <a:pPr marL="171450" marR="0" lvl="0" indent="-171450" algn="l" defTabSz="4572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endParaRPr kumimoji="0" lang="en-US" sz="1200" b="0" i="0" u="none" strike="noStrike" kern="1200" cap="none" spc="0" normalizeH="0" baseline="0" noProof="0" dirty="0">
              <a:ln>
                <a:noFill/>
              </a:ln>
              <a:solidFill>
                <a:srgbClr val="000000"/>
              </a:solidFill>
              <a:effectLst/>
              <a:uLnTx/>
              <a:uFillTx/>
              <a:latin typeface="Arial"/>
              <a:ea typeface="Calibri"/>
              <a:cs typeface="+mn-cs"/>
            </a:endParaRPr>
          </a:p>
          <a:p>
            <a:pPr marL="0" marR="0" lvl="0" indent="0" algn="l" defTabSz="457200" rtl="0" eaLnBrk="1" fontAlgn="auto" latinLnBrk="0" hangingPunct="1">
              <a:lnSpc>
                <a:spcPct val="100000"/>
              </a:lnSpc>
              <a:spcBef>
                <a:spcPts val="0"/>
              </a:spcBef>
              <a:spcAft>
                <a:spcPts val="0"/>
              </a:spcAft>
              <a:buClrTx/>
              <a:buSzPts val="1000"/>
              <a:buFont typeface="Arial" panose="020B0604020202020204" pitchFamily="34" charset="0"/>
              <a:buNone/>
              <a:tabLst>
                <a:tab pos="457200" algn="l"/>
              </a:tabLst>
              <a:defRPr/>
            </a:pPr>
            <a:r>
              <a:rPr kumimoji="0" lang="en-US" sz="1200" b="0" i="0" u="none" strike="noStrike" kern="1200" cap="none" spc="0" normalizeH="0" baseline="0" noProof="0" dirty="0">
                <a:ln>
                  <a:noFill/>
                </a:ln>
                <a:solidFill>
                  <a:srgbClr val="000000"/>
                </a:solidFill>
                <a:effectLst/>
                <a:uLnTx/>
                <a:uFillTx/>
                <a:latin typeface="Arial"/>
                <a:ea typeface="Calibri"/>
                <a:cs typeface="+mn-cs"/>
              </a:rPr>
              <a:t>H.R. 2 was passed by the U.S. House of Representatives (392-37) on March 26, 2015 and the U.S. Senate (92-8) on April 14, 2015. Thank you to the AAO-HNS members who contacted their lawmakers on behalf of the specialty while H.R. 2 was advancing through Congress.</a:t>
            </a:r>
          </a:p>
          <a:p>
            <a:pPr marL="0" marR="0" lvl="0" indent="0" algn="l" defTabSz="457200" rtl="0" eaLnBrk="1" fontAlgn="auto" latinLnBrk="0" hangingPunct="1">
              <a:lnSpc>
                <a:spcPct val="100000"/>
              </a:lnSpc>
              <a:spcBef>
                <a:spcPts val="0"/>
              </a:spcBef>
              <a:spcAft>
                <a:spcPts val="0"/>
              </a:spcAft>
              <a:buClrTx/>
              <a:buSzPts val="1000"/>
              <a:buFont typeface="Arial" panose="020B0604020202020204" pitchFamily="34" charset="0"/>
              <a:buNone/>
              <a:tabLst>
                <a:tab pos="457200" algn="l"/>
              </a:tabLst>
              <a:defRPr/>
            </a:pPr>
            <a:endParaRPr kumimoji="0" lang="en-US" altLang="en-US" sz="1200" b="0" i="0" u="none" strike="noStrike" kern="1200" cap="none" spc="0" normalizeH="0" baseline="0" noProof="0" dirty="0">
              <a:ln>
                <a:noFill/>
              </a:ln>
              <a:solidFill>
                <a:srgbClr val="000000"/>
              </a:solidFill>
              <a:effectLst/>
              <a:uLnTx/>
              <a:uFillTx/>
              <a:latin typeface="Arial"/>
              <a:ea typeface="ＭＳ Ｐゴシック" pitchFamily="34" charset="-128"/>
              <a:cs typeface="+mn-cs"/>
            </a:endParaRPr>
          </a:p>
          <a:p>
            <a:pPr marL="0" marR="0" lvl="0" indent="0" algn="l" defTabSz="457200" rtl="0" eaLnBrk="1" fontAlgn="auto" latinLnBrk="0" hangingPunct="1">
              <a:lnSpc>
                <a:spcPct val="100000"/>
              </a:lnSpc>
              <a:spcBef>
                <a:spcPts val="0"/>
              </a:spcBef>
              <a:spcAft>
                <a:spcPts val="0"/>
              </a:spcAft>
              <a:buClrTx/>
              <a:buSzPts val="1000"/>
              <a:buFont typeface="Arial" panose="020B0604020202020204" pitchFamily="34" charset="0"/>
              <a:buNone/>
              <a:tabLst>
                <a:tab pos="457200" algn="l"/>
              </a:tabLst>
              <a:defRPr/>
            </a:pPr>
            <a:r>
              <a:rPr kumimoji="0" lang="en-US" altLang="en-US" sz="1200" b="0" i="0" u="none" strike="noStrike" kern="1200" cap="none" spc="0" normalizeH="0" baseline="0" noProof="0" dirty="0">
                <a:ln>
                  <a:noFill/>
                </a:ln>
                <a:solidFill>
                  <a:srgbClr val="000000"/>
                </a:solidFill>
                <a:effectLst/>
                <a:uLnTx/>
                <a:uFillTx/>
                <a:latin typeface="Arial"/>
                <a:ea typeface="ＭＳ Ｐゴシック" pitchFamily="34" charset="-128"/>
                <a:cs typeface="+mn-cs"/>
              </a:rPr>
              <a:t>With MACRA now in the implementation phase, the AAO-HNS Legislative Advocacy and Health Policy teams are working closely with lawmakers and CMS to ensure the regulations associated with the new law align with Congress’ original intent.</a:t>
            </a:r>
            <a:endPar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rPr>
              <a:t>More information is available on the Legislative Advocacy webpage at </a:t>
            </a:r>
            <a:r>
              <a:rPr kumimoji="0" lang="en-US" altLang="en-US" sz="1200" b="0" i="0" u="sng" strike="noStrike" kern="1200" cap="none" spc="0" normalizeH="0" baseline="0" noProof="0" dirty="0">
                <a:ln>
                  <a:noFill/>
                </a:ln>
                <a:solidFill>
                  <a:prstClr val="black"/>
                </a:solidFill>
                <a:effectLst/>
                <a:uLnTx/>
                <a:uFillTx/>
                <a:latin typeface="+mn-lt"/>
                <a:ea typeface="ＭＳ Ｐゴシック" pitchFamily="34" charset="-128"/>
                <a:hlinkClick r:id="rId3"/>
              </a:rPr>
              <a:t>www.entnet.org/advocacy</a:t>
            </a:r>
            <a:r>
              <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rPr>
              <a:t>Or, contact the Legislative Advocacy staff at </a:t>
            </a:r>
            <a:r>
              <a:rPr kumimoji="0" lang="en-US" altLang="en-US" sz="1200" b="0" i="0" u="sng" strike="noStrike" kern="1200" cap="none" spc="0" normalizeH="0" baseline="0" noProof="0" dirty="0">
                <a:ln>
                  <a:noFill/>
                </a:ln>
                <a:solidFill>
                  <a:prstClr val="black"/>
                </a:solidFill>
                <a:effectLst/>
                <a:uLnTx/>
                <a:uFillTx/>
                <a:latin typeface="+mn-lt"/>
                <a:ea typeface="ＭＳ Ｐゴシック" pitchFamily="34" charset="-128"/>
                <a:hlinkClick r:id="rId4"/>
              </a:rPr>
              <a:t>govtaffairs@entnet.org</a:t>
            </a:r>
            <a:r>
              <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rPr>
              <a:t>. </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EE86B2A-6984-44DB-9E82-ABC0C7CCF6A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15925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mn-lt"/>
                <a:ea typeface="ＭＳ Ｐゴシック" pitchFamily="34" charset="-128"/>
              </a:rPr>
              <a:t>Update as of 6/10/16:</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mn-lt"/>
                <a:ea typeface="ＭＳ Ｐゴシック" pitchFamily="34" charset="-128"/>
              </a:rPr>
              <a:t>Audiology</a:t>
            </a:r>
            <a:r>
              <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rPr>
              <a:t>:  Two audiology scope-related pieces of legislation have been introduced in the 114</a:t>
            </a:r>
            <a:r>
              <a:rPr kumimoji="0" lang="en-US" altLang="en-US" sz="1200" b="0" i="0" u="none" strike="noStrike" kern="1200" cap="none" spc="0" normalizeH="0" baseline="30000" noProof="0" dirty="0">
                <a:ln>
                  <a:noFill/>
                </a:ln>
                <a:solidFill>
                  <a:prstClr val="black"/>
                </a:solidFill>
                <a:effectLst/>
                <a:uLnTx/>
                <a:uFillTx/>
                <a:latin typeface="+mn-lt"/>
                <a:ea typeface="ＭＳ Ｐゴシック" pitchFamily="34" charset="-128"/>
              </a:rPr>
              <a:t>th</a:t>
            </a:r>
            <a:r>
              <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rPr>
              <a:t> Congress. They are: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rPr>
              <a:t>HR 1116, the Medicare Audiology Services Enhancement Act of 2015, appropriately strengthens the structure for hearing healthcare services in the United States by better aligning Medicare coverage of comprehensive audiology services with current billing and reimbursement standards of other non-physician therapeutic services covered by Medicare (PT, OT, SLP). </a:t>
            </a:r>
            <a:r>
              <a:rPr kumimoji="0" lang="en-US" altLang="en-US" sz="1200" b="1" i="0" u="none" strike="noStrike" kern="1200" cap="none" spc="0" normalizeH="0" baseline="0" noProof="0" dirty="0">
                <a:ln>
                  <a:noFill/>
                </a:ln>
                <a:solidFill>
                  <a:prstClr val="black"/>
                </a:solidFill>
                <a:effectLst/>
                <a:uLnTx/>
                <a:uFillTx/>
                <a:latin typeface="+mn-lt"/>
                <a:ea typeface="ＭＳ Ｐゴシック" pitchFamily="34" charset="-128"/>
              </a:rPr>
              <a:t>The AAO-HNS supports.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rPr>
              <a:t>HR 2519 inappropriately grants audiologists unlimited direct access to Medicare patients without a physician referral and seeks to amend Title XVIII of the Social Security Act to include audiologists in the definition of “physician.” </a:t>
            </a:r>
            <a:r>
              <a:rPr kumimoji="0" lang="en-US" altLang="en-US" sz="1200" b="1" i="0" u="none" strike="noStrike" kern="1200" cap="none" spc="0" normalizeH="0" baseline="0" noProof="0" dirty="0">
                <a:ln>
                  <a:noFill/>
                </a:ln>
                <a:solidFill>
                  <a:prstClr val="black"/>
                </a:solidFill>
                <a:effectLst/>
                <a:uLnTx/>
                <a:uFillTx/>
                <a:latin typeface="+mn-lt"/>
                <a:ea typeface="ＭＳ Ｐゴシック" pitchFamily="34" charset="-128"/>
              </a:rPr>
              <a:t>The AAO-HNS strongly opposes.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rPr>
              <a:t>Since past efforts to advance legislation in Congress pertaining to “direct access” have been unsuccessful, some in the audiology community are also pursuing scope expansion/direct access via regulatory avenues.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mn-lt"/>
                <a:ea typeface="ＭＳ Ｐゴシック" pitchFamily="34" charset="-128"/>
              </a:rPr>
              <a:t>EHDI: </a:t>
            </a:r>
            <a:r>
              <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rPr>
              <a:t>Legislation (HR 1344) to reauthorize the EHDI program was passed by the U.S. House of Representatives (via voice vote) in September 2015. A companion bill was introduced in the U.S. Senate (S. 2424) on December 18, 2015. The AAO-HNS, and others in the hearing healthcare community, are working to ensure advancement of this critical legislation this year.</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rPr>
              <a:t>More information is available on the Legislative Advocacy webpage at </a:t>
            </a:r>
            <a:r>
              <a:rPr kumimoji="0" lang="en-US" altLang="en-US" sz="1200" b="0" i="0" u="sng" strike="noStrike" kern="1200" cap="none" spc="0" normalizeH="0" baseline="0" noProof="0" dirty="0">
                <a:ln>
                  <a:noFill/>
                </a:ln>
                <a:solidFill>
                  <a:prstClr val="black"/>
                </a:solidFill>
                <a:effectLst/>
                <a:uLnTx/>
                <a:uFillTx/>
                <a:latin typeface="+mn-lt"/>
                <a:ea typeface="ＭＳ Ｐゴシック" pitchFamily="34" charset="-128"/>
                <a:hlinkClick r:id="rId3"/>
              </a:rPr>
              <a:t>www.entnet.org/advocacy</a:t>
            </a:r>
            <a:r>
              <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rPr>
              <a:t>Or, contact the Legislative Advocacy staff at </a:t>
            </a:r>
            <a:r>
              <a:rPr kumimoji="0" lang="en-US" altLang="en-US" sz="1200" b="0" i="0" u="sng" strike="noStrike" kern="1200" cap="none" spc="0" normalizeH="0" baseline="0" noProof="0" dirty="0">
                <a:ln>
                  <a:noFill/>
                </a:ln>
                <a:solidFill>
                  <a:prstClr val="black"/>
                </a:solidFill>
                <a:effectLst/>
                <a:uLnTx/>
                <a:uFillTx/>
                <a:latin typeface="+mn-lt"/>
                <a:ea typeface="ＭＳ Ｐゴシック" pitchFamily="34" charset="-128"/>
                <a:hlinkClick r:id="rId4"/>
              </a:rPr>
              <a:t>govtaffairs@entnet.org</a:t>
            </a:r>
            <a:r>
              <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rPr>
              <a:t>. </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EE86B2A-6984-44DB-9E82-ABC0C7CCF6A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57986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EE86B2A-6984-44DB-9E82-ABC0C7CCF6A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45491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endParaRPr lang="en-US" dirty="0"/>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09" indent="-285734" eaLnBrk="0" hangingPunct="0">
              <a:defRPr>
                <a:solidFill>
                  <a:schemeClr val="tx1"/>
                </a:solidFill>
                <a:latin typeface="Arial" pitchFamily="34" charset="0"/>
                <a:ea typeface="ＭＳ Ｐゴシック" pitchFamily="34" charset="-128"/>
              </a:defRPr>
            </a:lvl2pPr>
            <a:lvl3pPr marL="1142937" indent="-228587" eaLnBrk="0" hangingPunct="0">
              <a:defRPr>
                <a:solidFill>
                  <a:schemeClr val="tx1"/>
                </a:solidFill>
                <a:latin typeface="Arial" pitchFamily="34" charset="0"/>
                <a:ea typeface="ＭＳ Ｐゴシック" pitchFamily="34" charset="-128"/>
              </a:defRPr>
            </a:lvl3pPr>
            <a:lvl4pPr marL="1600112" indent="-228587" eaLnBrk="0" hangingPunct="0">
              <a:defRPr>
                <a:solidFill>
                  <a:schemeClr val="tx1"/>
                </a:solidFill>
                <a:latin typeface="Arial" pitchFamily="34" charset="0"/>
                <a:ea typeface="ＭＳ Ｐゴシック" pitchFamily="34" charset="-128"/>
              </a:defRPr>
            </a:lvl4pPr>
            <a:lvl5pPr marL="2057287" indent="-228587" eaLnBrk="0" hangingPunct="0">
              <a:defRPr>
                <a:solidFill>
                  <a:schemeClr val="tx1"/>
                </a:solidFill>
                <a:latin typeface="Arial" pitchFamily="34" charset="0"/>
                <a:ea typeface="ＭＳ Ｐゴシック" pitchFamily="34" charset="-128"/>
              </a:defRPr>
            </a:lvl5pPr>
            <a:lvl6pPr marL="2514461" indent="-22858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0" indent="-22858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738F1E7-5B1E-4C92-AE34-8D4C6040C496}" type="slidenum">
              <a:rPr lang="en-US" smtClean="0"/>
              <a:pPr eaLnBrk="1" hangingPunct="1"/>
              <a:t>7</a:t>
            </a:fld>
            <a:endParaRPr lang="en-US"/>
          </a:p>
        </p:txBody>
      </p:sp>
    </p:spTree>
    <p:extLst>
      <p:ext uri="{BB962C8B-B14F-4D97-AF65-F5344CB8AC3E}">
        <p14:creationId xmlns:p14="http://schemas.microsoft.com/office/powerpoint/2010/main" val="662991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mn-lt"/>
                <a:ea typeface="ＭＳ Ｐゴシック" pitchFamily="34" charset="-128"/>
              </a:rPr>
              <a:t>Update as of 6/16 </a:t>
            </a:r>
            <a:endPar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rPr>
              <a:t>Log-in to the PAC webpage using the SAME user ID and password used for the AAO-HNS website. The log-in is NOT email-based.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1" i="1" u="none" strike="noStrike" kern="1200" cap="none" spc="0" normalizeH="0" baseline="0" noProof="0" dirty="0">
                <a:ln>
                  <a:noFill/>
                </a:ln>
                <a:solidFill>
                  <a:prstClr val="black"/>
                </a:solidFill>
                <a:effectLst/>
                <a:uLnTx/>
                <a:uFillTx/>
                <a:latin typeface="+mn-lt"/>
                <a:ea typeface="ＭＳ Ｐゴシック" pitchFamily="34" charset="-128"/>
              </a:rPr>
              <a:t>The goal for the 2015-2016 election cycle (January 2015-December 2016) is to raise approximately $400,000.</a:t>
            </a:r>
            <a:endParaRPr kumimoji="0" lang="en-US" altLang="en-US" sz="1200" b="1" i="0" u="none" strike="noStrike" kern="1200" cap="none" spc="0" normalizeH="0" baseline="0" noProof="0" dirty="0">
              <a:ln>
                <a:noFill/>
              </a:ln>
              <a:solidFill>
                <a:prstClr val="black"/>
              </a:solidFill>
              <a:effectLst/>
              <a:uLnTx/>
              <a:uFillTx/>
              <a:latin typeface="+mn-lt"/>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rPr>
              <a:t>ENT PAC “membership” runs on a </a:t>
            </a:r>
            <a:r>
              <a:rPr kumimoji="0" lang="en-US" altLang="en-US" sz="1200" b="1" i="0" u="none" strike="noStrike" kern="1200" cap="none" spc="0" normalizeH="0" baseline="0" noProof="0" dirty="0">
                <a:ln>
                  <a:noFill/>
                </a:ln>
                <a:solidFill>
                  <a:prstClr val="black"/>
                </a:solidFill>
                <a:effectLst/>
                <a:uLnTx/>
                <a:uFillTx/>
                <a:latin typeface="+mn-lt"/>
                <a:ea typeface="ＭＳ Ｐゴシック" pitchFamily="34" charset="-128"/>
              </a:rPr>
              <a:t>calendar-year basis</a:t>
            </a:r>
            <a:r>
              <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rPr>
              <a:t> and a list of PAC Investors is posted/updated on the – </a:t>
            </a:r>
            <a:r>
              <a:rPr kumimoji="0" lang="en-US" altLang="en-US" sz="1200" b="1" i="0" u="none" strike="noStrike" kern="1200" cap="none" spc="0" normalizeH="0" baseline="0" noProof="0" dirty="0">
                <a:ln>
                  <a:noFill/>
                </a:ln>
                <a:solidFill>
                  <a:prstClr val="black"/>
                </a:solidFill>
                <a:effectLst/>
                <a:uLnTx/>
                <a:uFillTx/>
                <a:latin typeface="+mn-lt"/>
                <a:ea typeface="ＭＳ Ｐゴシック" pitchFamily="34" charset="-128"/>
              </a:rPr>
              <a:t>www.entpac.org</a:t>
            </a:r>
            <a:r>
              <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rPr>
              <a:t> – at the end of every month.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rPr>
              <a:t>ENT PAC staff can be reached at </a:t>
            </a:r>
            <a:r>
              <a:rPr kumimoji="0" lang="en-US" altLang="en-US" sz="1200" b="0" i="0" u="sng" strike="noStrike" kern="1200" cap="none" spc="0" normalizeH="0" baseline="0" noProof="0" dirty="0">
                <a:ln>
                  <a:noFill/>
                </a:ln>
                <a:solidFill>
                  <a:prstClr val="black"/>
                </a:solidFill>
                <a:effectLst/>
                <a:uLnTx/>
                <a:uFillTx/>
                <a:latin typeface="+mn-lt"/>
                <a:ea typeface="ＭＳ Ｐゴシック" pitchFamily="34" charset="-128"/>
                <a:hlinkClick r:id="rId3"/>
              </a:rPr>
              <a:t>entpac@entnet.org</a:t>
            </a:r>
            <a:r>
              <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rPr>
              <a:t>.</a:t>
            </a:r>
          </a:p>
          <a:p>
            <a:pPr>
              <a:buFontTx/>
              <a:buNone/>
            </a:pPr>
            <a:endParaRPr lang="en-US" dirty="0"/>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09" indent="-285734" eaLnBrk="0" hangingPunct="0">
              <a:defRPr>
                <a:solidFill>
                  <a:schemeClr val="tx1"/>
                </a:solidFill>
                <a:latin typeface="Arial" pitchFamily="34" charset="0"/>
                <a:ea typeface="ＭＳ Ｐゴシック" pitchFamily="34" charset="-128"/>
              </a:defRPr>
            </a:lvl2pPr>
            <a:lvl3pPr marL="1142937" indent="-228587" eaLnBrk="0" hangingPunct="0">
              <a:defRPr>
                <a:solidFill>
                  <a:schemeClr val="tx1"/>
                </a:solidFill>
                <a:latin typeface="Arial" pitchFamily="34" charset="0"/>
                <a:ea typeface="ＭＳ Ｐゴシック" pitchFamily="34" charset="-128"/>
              </a:defRPr>
            </a:lvl3pPr>
            <a:lvl4pPr marL="1600112" indent="-228587" eaLnBrk="0" hangingPunct="0">
              <a:defRPr>
                <a:solidFill>
                  <a:schemeClr val="tx1"/>
                </a:solidFill>
                <a:latin typeface="Arial" pitchFamily="34" charset="0"/>
                <a:ea typeface="ＭＳ Ｐゴシック" pitchFamily="34" charset="-128"/>
              </a:defRPr>
            </a:lvl4pPr>
            <a:lvl5pPr marL="2057287" indent="-228587" eaLnBrk="0" hangingPunct="0">
              <a:defRPr>
                <a:solidFill>
                  <a:schemeClr val="tx1"/>
                </a:solidFill>
                <a:latin typeface="Arial" pitchFamily="34" charset="0"/>
                <a:ea typeface="ＭＳ Ｐゴシック" pitchFamily="34" charset="-128"/>
              </a:defRPr>
            </a:lvl5pPr>
            <a:lvl6pPr marL="2514461" indent="-22858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0" indent="-22858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A738F1E7-5B1E-4C92-AE34-8D4C6040C496}" type="slidenum">
              <a:rPr kumimoji="0" lang="en-US" sz="1800" b="0" i="0" u="none" strike="noStrike" kern="0" cap="none" spc="0" normalizeH="0" baseline="0" noProof="0" smtClean="0">
                <a:ln>
                  <a:noFill/>
                </a:ln>
                <a:solidFill>
                  <a:schemeClr val="tx1"/>
                </a:solidFill>
                <a:effectLst/>
                <a:uLnTx/>
                <a:uFillTx/>
                <a:latin typeface="Arial" pitchFamily="34" charset="0"/>
                <a:ea typeface="ＭＳ Ｐゴシック" pitchFamily="34" charset="-128"/>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chemeClr val="tx1"/>
              </a:solidFill>
              <a:effectLst/>
              <a:uLnTx/>
              <a:uFillTx/>
              <a:latin typeface="Arial" pitchFamily="34" charset="0"/>
              <a:ea typeface="ＭＳ Ｐゴシック" pitchFamily="34" charset="-128"/>
            </a:endParaRPr>
          </a:p>
        </p:txBody>
      </p:sp>
    </p:spTree>
    <p:extLst>
      <p:ext uri="{BB962C8B-B14F-4D97-AF65-F5344CB8AC3E}">
        <p14:creationId xmlns:p14="http://schemas.microsoft.com/office/powerpoint/2010/main" val="1966462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00" b="1" kern="1200" dirty="0">
                <a:solidFill>
                  <a:schemeClr val="tx1"/>
                </a:solidFill>
                <a:effectLst/>
                <a:latin typeface="+mn-lt"/>
                <a:ea typeface="+mn-ea"/>
                <a:cs typeface="+mn-cs"/>
              </a:rPr>
              <a:t>Functions as a conduit of information:</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Identify issues impacting the practice of otolaryngology</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Make recommendations regarding the programs and policies of the AAO-HNS</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Seek out and involve all otolaryngologists</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Strengthen the AAO-HNS and otolaryngology societies </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Support the general good of patients, the specialty, and the medical profession</a:t>
            </a:r>
          </a:p>
          <a:p>
            <a:pPr marL="0" lvl="0" indent="0">
              <a:buFont typeface="Arial" panose="020B0604020202020204" pitchFamily="34" charset="0"/>
              <a:buNone/>
            </a:pPr>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Representation in the BOG: </a:t>
            </a:r>
          </a:p>
          <a:p>
            <a:r>
              <a:rPr lang="en-US" sz="1000" kern="1200" dirty="0">
                <a:solidFill>
                  <a:schemeClr val="tx1"/>
                </a:solidFill>
                <a:effectLst/>
                <a:latin typeface="+mn-lt"/>
                <a:ea typeface="+mn-ea"/>
                <a:cs typeface="+mn-cs"/>
              </a:rPr>
              <a:t>In their liaison role, a society’s designated individuals are primarily responsible for </a:t>
            </a:r>
            <a:r>
              <a:rPr lang="en-US" sz="1000" b="0" kern="1200" dirty="0">
                <a:solidFill>
                  <a:schemeClr val="tx1"/>
                </a:solidFill>
                <a:effectLst/>
                <a:latin typeface="+mn-lt"/>
                <a:ea typeface="+mn-ea"/>
                <a:cs typeface="+mn-cs"/>
              </a:rPr>
              <a:t>communicating and coordinating </a:t>
            </a:r>
            <a:r>
              <a:rPr lang="en-US" sz="1000" kern="1200" dirty="0">
                <a:solidFill>
                  <a:schemeClr val="tx1"/>
                </a:solidFill>
                <a:effectLst/>
                <a:latin typeface="+mn-lt"/>
                <a:ea typeface="+mn-ea"/>
                <a:cs typeface="+mn-cs"/>
              </a:rPr>
              <a:t>information and requests to/from BOG leaders and society members. The BOG Governors are expected to attend the BOG General Assembly during the Leadership Forum &amp; BOG Spring Meeting and the fall annual meeting. In addition, the Legislative and SEGR Representatives are invited to attend their respective BOG committee meetings during the spring and fall meetings. </a:t>
            </a:r>
          </a:p>
          <a:p>
            <a:r>
              <a:rPr lang="en-US" sz="1000" kern="1200" dirty="0">
                <a:solidFill>
                  <a:schemeClr val="tx1"/>
                </a:solidFill>
                <a:effectLst/>
                <a:latin typeface="+mn-lt"/>
                <a:ea typeface="+mn-ea"/>
                <a:cs typeface="+mn-cs"/>
              </a:rPr>
              <a:t> </a:t>
            </a:r>
            <a:endParaRPr lang="en-US" sz="1000" b="1"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Organized into 10 Geographic Regions </a:t>
            </a:r>
          </a:p>
          <a:p>
            <a:r>
              <a:rPr lang="en-US" sz="1000" kern="1200" dirty="0">
                <a:solidFill>
                  <a:schemeClr val="tx1"/>
                </a:solidFill>
                <a:effectLst/>
                <a:latin typeface="+mn-lt"/>
                <a:ea typeface="+mn-ea"/>
                <a:cs typeface="+mn-cs"/>
              </a:rPr>
              <a:t>To enhance and facilitate communications, the BOG reorganized itself into </a:t>
            </a:r>
            <a:r>
              <a:rPr lang="en-US" sz="1000" b="0" kern="1200" dirty="0">
                <a:solidFill>
                  <a:schemeClr val="tx1"/>
                </a:solidFill>
                <a:effectLst/>
                <a:latin typeface="+mn-lt"/>
                <a:ea typeface="+mn-ea"/>
                <a:cs typeface="+mn-cs"/>
              </a:rPr>
              <a:t>ten (10) geographic regions. </a:t>
            </a:r>
            <a:r>
              <a:rPr lang="en-US" sz="1000" kern="1200" dirty="0">
                <a:solidFill>
                  <a:schemeClr val="tx1"/>
                </a:solidFill>
                <a:effectLst/>
                <a:latin typeface="+mn-lt"/>
                <a:ea typeface="+mn-ea"/>
                <a:cs typeface="+mn-cs"/>
              </a:rPr>
              <a:t>Each region has an appointed representative to the BOG SEGR Committee. These enhancements are particularly helpful in states with inactive or new BOG societies. In addition, a </a:t>
            </a:r>
            <a:r>
              <a:rPr lang="en-US" sz="1000" b="0" kern="1200" dirty="0">
                <a:solidFill>
                  <a:schemeClr val="tx1"/>
                </a:solidFill>
                <a:effectLst/>
                <a:latin typeface="+mn-lt"/>
                <a:ea typeface="+mn-ea"/>
                <a:cs typeface="+mn-cs"/>
              </a:rPr>
              <a:t>specialty society representative </a:t>
            </a:r>
            <a:r>
              <a:rPr lang="en-US" sz="1000" kern="1200" dirty="0">
                <a:solidFill>
                  <a:schemeClr val="tx1"/>
                </a:solidFill>
                <a:effectLst/>
                <a:latin typeface="+mn-lt"/>
                <a:ea typeface="+mn-ea"/>
                <a:cs typeface="+mn-cs"/>
              </a:rPr>
              <a:t>has been added to the 10 regional representatives to foster specialty unity and coordination. As issues arise within BOG societies, we encourage the Governor, Legislative Representative, and/or SEGR Representative to reach out to these regional reps, as well as to collaborate with BOG Executive Committee leaders. </a:t>
            </a:r>
          </a:p>
          <a:p>
            <a:r>
              <a:rPr lang="en-US" sz="1000" dirty="0"/>
              <a:t> 	</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8A591E9-C2F9-DD42-BF73-62CAD612484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07788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0325" y="914619"/>
            <a:ext cx="12220149" cy="594338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542432" y="4342979"/>
            <a:ext cx="10301725" cy="702043"/>
          </a:xfrm>
          <a:prstGeom prst="rect">
            <a:avLst/>
          </a:prstGeom>
        </p:spPr>
        <p:txBody>
          <a:bodyPr>
            <a:normAutofit/>
          </a:bodyPr>
          <a:lstStyle>
            <a:lvl1pPr algn="l">
              <a:defRPr sz="4000" b="1" baseline="0">
                <a:solidFill>
                  <a:schemeClr val="accent6"/>
                </a:solidFill>
              </a:defRPr>
            </a:lvl1pPr>
          </a:lstStyle>
          <a:p>
            <a:r>
              <a:rPr lang="en-US" dirty="0"/>
              <a:t>PRESENTATION TITLE</a:t>
            </a:r>
          </a:p>
        </p:txBody>
      </p:sp>
      <p:sp>
        <p:nvSpPr>
          <p:cNvPr id="3" name="Subtitle 2"/>
          <p:cNvSpPr>
            <a:spLocks noGrp="1"/>
          </p:cNvSpPr>
          <p:nvPr>
            <p:ph type="subTitle" idx="1" hasCustomPrompt="1"/>
          </p:nvPr>
        </p:nvSpPr>
        <p:spPr>
          <a:xfrm>
            <a:off x="542432" y="5137293"/>
            <a:ext cx="10301725" cy="614276"/>
          </a:xfrm>
        </p:spPr>
        <p:txBody>
          <a:bodyPr>
            <a:normAutofit/>
          </a:bodyPr>
          <a:lstStyle>
            <a:lvl1pPr marL="0" indent="0" algn="l">
              <a:buNone/>
              <a:defRPr sz="20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a:t>
            </a:r>
          </a:p>
        </p:txBody>
      </p:sp>
      <p:pic>
        <p:nvPicPr>
          <p:cNvPr id="7" name="Picture 6" descr="AAO-HNS_logo RED_large.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444" y="88215"/>
            <a:ext cx="3308751" cy="644652"/>
          </a:xfrm>
          <a:prstGeom prst="rect">
            <a:avLst/>
          </a:prstGeom>
        </p:spPr>
      </p:pic>
      <p:sp>
        <p:nvSpPr>
          <p:cNvPr id="8" name="Rectangle 7"/>
          <p:cNvSpPr/>
          <p:nvPr/>
        </p:nvSpPr>
        <p:spPr>
          <a:xfrm>
            <a:off x="-10325" y="797599"/>
            <a:ext cx="12220149" cy="25554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p:nvSpPr>
        <p:spPr>
          <a:xfrm>
            <a:off x="4064000" y="1048322"/>
            <a:ext cx="4074325" cy="498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8135500" y="1048322"/>
            <a:ext cx="4074325" cy="4984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10325" y="1048322"/>
            <a:ext cx="4074325" cy="4984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descr="AAO-HNS_Sprial_NOV2014_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05632" y="4694001"/>
            <a:ext cx="991456" cy="750445"/>
          </a:xfrm>
          <a:prstGeom prst="rect">
            <a:avLst/>
          </a:prstGeom>
        </p:spPr>
      </p:pic>
      <p:cxnSp>
        <p:nvCxnSpPr>
          <p:cNvPr id="13" name="Straight Connector 12"/>
          <p:cNvCxnSpPr/>
          <p:nvPr/>
        </p:nvCxnSpPr>
        <p:spPr>
          <a:xfrm>
            <a:off x="542432" y="5077403"/>
            <a:ext cx="10301725" cy="0"/>
          </a:xfrm>
          <a:prstGeom prst="line">
            <a:avLst/>
          </a:prstGeom>
          <a:ln w="3175">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11436" y="6284823"/>
            <a:ext cx="12080565" cy="461665"/>
          </a:xfrm>
          <a:prstGeom prst="rect">
            <a:avLst/>
          </a:prstGeom>
          <a:noFill/>
        </p:spPr>
        <p:txBody>
          <a:bodyPr wrap="square" rtlCol="0">
            <a:spAutoFit/>
          </a:bodyPr>
          <a:lstStyle/>
          <a:p>
            <a:pPr algn="ctr"/>
            <a:r>
              <a:rPr lang="en-US" sz="1200" b="0" dirty="0">
                <a:solidFill>
                  <a:schemeClr val="accent1"/>
                </a:solidFill>
              </a:rPr>
              <a:t>www.entnet.org</a:t>
            </a:r>
            <a:endParaRPr lang="en-US" sz="1000" b="0" dirty="0">
              <a:solidFill>
                <a:schemeClr val="accent1"/>
              </a:solidFill>
            </a:endParaRPr>
          </a:p>
          <a:p>
            <a:pPr algn="ctr">
              <a:lnSpc>
                <a:spcPct val="120000"/>
              </a:lnSpc>
            </a:pPr>
            <a:r>
              <a:rPr lang="en-US" sz="1000" dirty="0">
                <a:solidFill>
                  <a:schemeClr val="tx2"/>
                </a:solidFill>
              </a:rPr>
              <a:t>Empowering otolaryngologist–head</a:t>
            </a:r>
            <a:r>
              <a:rPr lang="en-US" sz="1000" baseline="0" dirty="0">
                <a:solidFill>
                  <a:schemeClr val="tx2"/>
                </a:solidFill>
              </a:rPr>
              <a:t> and neck surgeons to deliver the best patient care</a:t>
            </a:r>
            <a:endParaRPr lang="en-US" sz="1000" dirty="0">
              <a:solidFill>
                <a:schemeClr val="tx2"/>
              </a:solidFill>
            </a:endParaRPr>
          </a:p>
        </p:txBody>
      </p:sp>
      <p:sp>
        <p:nvSpPr>
          <p:cNvPr id="15" name="Rectangle 14"/>
          <p:cNvSpPr/>
          <p:nvPr userDrawn="1"/>
        </p:nvSpPr>
        <p:spPr>
          <a:xfrm>
            <a:off x="17824" y="914619"/>
            <a:ext cx="12192000" cy="594338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6" name="Picture 15" descr="AAO-HNS_logo RED_large.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444" y="88215"/>
            <a:ext cx="3308751" cy="644652"/>
          </a:xfrm>
          <a:prstGeom prst="rect">
            <a:avLst/>
          </a:prstGeom>
        </p:spPr>
      </p:pic>
      <p:sp>
        <p:nvSpPr>
          <p:cNvPr id="17" name="Rectangle 16"/>
          <p:cNvSpPr/>
          <p:nvPr userDrawn="1"/>
        </p:nvSpPr>
        <p:spPr>
          <a:xfrm>
            <a:off x="-10325" y="797599"/>
            <a:ext cx="12220149" cy="25554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8" name="Rectangle 17"/>
          <p:cNvSpPr/>
          <p:nvPr userDrawn="1"/>
        </p:nvSpPr>
        <p:spPr>
          <a:xfrm>
            <a:off x="4064000" y="1048322"/>
            <a:ext cx="4074325" cy="498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9" name="Rectangle 18"/>
          <p:cNvSpPr/>
          <p:nvPr userDrawn="1"/>
        </p:nvSpPr>
        <p:spPr>
          <a:xfrm>
            <a:off x="8135500" y="1048322"/>
            <a:ext cx="4074325" cy="4984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0" name="Rectangle 19"/>
          <p:cNvSpPr/>
          <p:nvPr userDrawn="1"/>
        </p:nvSpPr>
        <p:spPr>
          <a:xfrm>
            <a:off x="-10325" y="1048322"/>
            <a:ext cx="4074325" cy="4984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21" name="Picture 20" descr="AAO-HNS_Sprial_NOV2014_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05632" y="4694001"/>
            <a:ext cx="991456" cy="750445"/>
          </a:xfrm>
          <a:prstGeom prst="rect">
            <a:avLst/>
          </a:prstGeom>
        </p:spPr>
      </p:pic>
      <p:cxnSp>
        <p:nvCxnSpPr>
          <p:cNvPr id="22" name="Straight Connector 21"/>
          <p:cNvCxnSpPr/>
          <p:nvPr userDrawn="1"/>
        </p:nvCxnSpPr>
        <p:spPr>
          <a:xfrm>
            <a:off x="542432" y="5077403"/>
            <a:ext cx="10301725" cy="0"/>
          </a:xfrm>
          <a:prstGeom prst="line">
            <a:avLst/>
          </a:prstGeom>
          <a:ln w="3175">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userDrawn="1"/>
        </p:nvSpPr>
        <p:spPr>
          <a:xfrm>
            <a:off x="111436" y="6284808"/>
            <a:ext cx="12080565" cy="400110"/>
          </a:xfrm>
          <a:prstGeom prst="rect">
            <a:avLst/>
          </a:prstGeom>
          <a:noFill/>
        </p:spPr>
        <p:txBody>
          <a:bodyPr wrap="square" rtlCol="0">
            <a:spAutoFit/>
          </a:bodyPr>
          <a:lstStyle/>
          <a:p>
            <a:pPr algn="ctr"/>
            <a:r>
              <a:rPr lang="en-US" sz="1000" dirty="0">
                <a:solidFill>
                  <a:schemeClr val="accent1"/>
                </a:solidFill>
              </a:rPr>
              <a:t>www.entnet.org</a:t>
            </a:r>
          </a:p>
          <a:p>
            <a:pPr algn="ctr"/>
            <a:r>
              <a:rPr lang="en-US" sz="1000" dirty="0">
                <a:solidFill>
                  <a:schemeClr val="tx2"/>
                </a:solidFill>
              </a:rPr>
              <a:t>Empowering otolaryngologist–head</a:t>
            </a:r>
            <a:r>
              <a:rPr lang="en-US" sz="1000" baseline="0" dirty="0">
                <a:solidFill>
                  <a:schemeClr val="tx2"/>
                </a:solidFill>
              </a:rPr>
              <a:t> and neck surgeons to deliver the best patient care.</a:t>
            </a:r>
            <a:endParaRPr lang="en-US" sz="1000" dirty="0">
              <a:solidFill>
                <a:schemeClr val="tx2"/>
              </a:solidFill>
            </a:endParaRPr>
          </a:p>
        </p:txBody>
      </p:sp>
    </p:spTree>
    <p:extLst>
      <p:ext uri="{BB962C8B-B14F-4D97-AF65-F5344CB8AC3E}">
        <p14:creationId xmlns:p14="http://schemas.microsoft.com/office/powerpoint/2010/main" val="1136926714"/>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65"/>
            <a:ext cx="2844800" cy="365125"/>
          </a:xfrm>
          <a:prstGeom prst="rect">
            <a:avLst/>
          </a:prstGeom>
        </p:spPr>
        <p:txBody>
          <a:bodyPr/>
          <a:lstStyle/>
          <a:p>
            <a:fld id="{68C2560D-EC28-3B41-86E8-18F1CE0113B4}" type="datetimeFigureOut">
              <a:rPr lang="en-US" smtClean="0"/>
              <a:pPr/>
              <a:t>6/23/2016</a:t>
            </a:fld>
            <a:endParaRPr lang="en-US" dirty="0"/>
          </a:p>
        </p:txBody>
      </p:sp>
      <p:sp>
        <p:nvSpPr>
          <p:cNvPr id="6" name="Slide Number Placeholder 5"/>
          <p:cNvSpPr>
            <a:spLocks noGrp="1"/>
          </p:cNvSpPr>
          <p:nvPr>
            <p:ph type="sldNum" sz="quarter" idx="12"/>
          </p:nvPr>
        </p:nvSpPr>
        <p:spPr>
          <a:xfrm>
            <a:off x="8737600" y="6356365"/>
            <a:ext cx="2844800" cy="365125"/>
          </a:xfrm>
          <a:prstGeom prst="rect">
            <a:avLst/>
          </a:prstGeom>
        </p:spPr>
        <p:txBody>
          <a:bodyPr/>
          <a:lstStyle/>
          <a:p>
            <a:fld id="{2C6B1FF6-39B9-40F5-8B67-33C6354A3D4F}" type="slidenum">
              <a:rPr lang="en-US" smtClean="0"/>
              <a:pPr/>
              <a:t>‹#›</a:t>
            </a:fld>
            <a:endParaRPr lang="en-US" dirty="0">
              <a:solidFill>
                <a:schemeClr val="accent3">
                  <a:shade val="75000"/>
                </a:schemeClr>
              </a:solidFill>
            </a:endParaRPr>
          </a:p>
        </p:txBody>
      </p:sp>
      <p:sp>
        <p:nvSpPr>
          <p:cNvPr id="9"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2422614311"/>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1173900"/>
            <a:ext cx="2743200" cy="4952271"/>
          </a:xfrm>
          <a:prstGeom prst="rect">
            <a:avLst/>
          </a:prstGeom>
        </p:spPr>
        <p:txBody>
          <a:bodyPr vert="eaVert"/>
          <a:lstStyle>
            <a:lvl1pPr algn="l">
              <a:defRPr>
                <a:solidFill>
                  <a:srgbClr val="3C3C3C"/>
                </a:solidFill>
              </a:defRPr>
            </a:lvl1pPr>
          </a:lstStyle>
          <a:p>
            <a:r>
              <a:rPr lang="en-US" dirty="0"/>
              <a:t>TITLE STYLE</a:t>
            </a:r>
          </a:p>
        </p:txBody>
      </p:sp>
      <p:sp>
        <p:nvSpPr>
          <p:cNvPr id="3" name="Vertical Text Placeholder 2"/>
          <p:cNvSpPr>
            <a:spLocks noGrp="1"/>
          </p:cNvSpPr>
          <p:nvPr>
            <p:ph type="body" orient="vert" idx="1"/>
          </p:nvPr>
        </p:nvSpPr>
        <p:spPr>
          <a:xfrm>
            <a:off x="609600" y="1173900"/>
            <a:ext cx="8026400" cy="4952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65"/>
            <a:ext cx="2844800" cy="365125"/>
          </a:xfrm>
          <a:prstGeom prst="rect">
            <a:avLst/>
          </a:prstGeom>
        </p:spPr>
        <p:txBody>
          <a:bodyPr/>
          <a:lstStyle/>
          <a:p>
            <a:fld id="{68C2560D-EC28-3B41-86E8-18F1CE0113B4}" type="datetimeFigureOut">
              <a:rPr lang="en-US" smtClean="0"/>
              <a:pPr/>
              <a:t>6/23/2016</a:t>
            </a:fld>
            <a:endParaRPr lang="en-US" dirty="0"/>
          </a:p>
        </p:txBody>
      </p:sp>
      <p:sp>
        <p:nvSpPr>
          <p:cNvPr id="6" name="Slide Number Placeholder 5"/>
          <p:cNvSpPr>
            <a:spLocks noGrp="1"/>
          </p:cNvSpPr>
          <p:nvPr>
            <p:ph type="sldNum" sz="quarter" idx="12"/>
          </p:nvPr>
        </p:nvSpPr>
        <p:spPr>
          <a:xfrm>
            <a:off x="8737600" y="6356365"/>
            <a:ext cx="2844800" cy="365125"/>
          </a:xfrm>
          <a:prstGeom prst="rect">
            <a:avLst/>
          </a:prstGeom>
        </p:spPr>
        <p:txBody>
          <a:bodyPr/>
          <a:lstStyle/>
          <a:p>
            <a:fld id="{2C6B1FF6-39B9-40F5-8B67-33C6354A3D4F}" type="slidenum">
              <a:rPr lang="en-US" smtClean="0"/>
              <a:pPr/>
              <a:t>‹#›</a:t>
            </a:fld>
            <a:endParaRPr lang="en-US" dirty="0">
              <a:solidFill>
                <a:schemeClr val="accent3">
                  <a:shade val="75000"/>
                </a:schemeClr>
              </a:solidFill>
            </a:endParaRPr>
          </a:p>
        </p:txBody>
      </p:sp>
      <p:sp>
        <p:nvSpPr>
          <p:cNvPr id="9"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1754025115"/>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283464"/>
            <a:ext cx="2844800" cy="365125"/>
          </a:xfrm>
          <a:prstGeom prst="rect">
            <a:avLst/>
          </a:prstGeom>
        </p:spPr>
        <p:txBody>
          <a:bodyPr/>
          <a:lstStyle/>
          <a:p>
            <a:fld id="{68C2560D-EC28-3B41-86E8-18F1CE0113B4}" type="datetimeFigureOut">
              <a:rPr lang="en-US" smtClean="0"/>
              <a:t>6/23/2016</a:t>
            </a:fld>
            <a:endParaRPr lang="en-US" dirty="0"/>
          </a:p>
        </p:txBody>
      </p:sp>
      <p:sp>
        <p:nvSpPr>
          <p:cNvPr id="6" name="Slide Number Placeholder 5"/>
          <p:cNvSpPr>
            <a:spLocks noGrp="1"/>
          </p:cNvSpPr>
          <p:nvPr>
            <p:ph type="sldNum" sz="quarter" idx="12"/>
          </p:nvPr>
        </p:nvSpPr>
        <p:spPr>
          <a:xfrm>
            <a:off x="8737600" y="6289525"/>
            <a:ext cx="2844800" cy="365125"/>
          </a:xfrm>
          <a:prstGeom prst="rect">
            <a:avLst/>
          </a:prstGeom>
        </p:spPr>
        <p:txBody>
          <a:bodyPr/>
          <a:lstStyle/>
          <a:p>
            <a:pPr algn="r"/>
            <a:fld id="{2066355A-084C-D24E-9AD2-7E4FC41EA627}" type="slidenum">
              <a:rPr lang="en-US" smtClean="0"/>
              <a:pPr algn="r"/>
              <a:t>‹#›</a:t>
            </a:fld>
            <a:endParaRPr lang="en-US" dirty="0"/>
          </a:p>
        </p:txBody>
      </p:sp>
      <p:pic>
        <p:nvPicPr>
          <p:cNvPr id="8" name="Picture 7" descr="AAO-HNS_Sprial_NOV201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25992">
            <a:off x="7766396" y="4541589"/>
            <a:ext cx="5911213" cy="4480118"/>
          </a:xfrm>
          <a:prstGeom prst="rect">
            <a:avLst/>
          </a:prstGeom>
        </p:spPr>
      </p:pic>
      <p:sp>
        <p:nvSpPr>
          <p:cNvPr id="11"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3764693016"/>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283464"/>
            <a:ext cx="2844800" cy="365125"/>
          </a:xfrm>
          <a:prstGeom prst="rect">
            <a:avLst/>
          </a:prstGeom>
        </p:spPr>
        <p:txBody>
          <a:bodyPr/>
          <a:lstStyle/>
          <a:p>
            <a:fld id="{68C2560D-EC28-3B41-86E8-18F1CE0113B4}" type="datetimeFigureOut">
              <a:rPr lang="en-US" smtClean="0"/>
              <a:t>6/23/2016</a:t>
            </a:fld>
            <a:endParaRPr lang="en-US" dirty="0"/>
          </a:p>
        </p:txBody>
      </p:sp>
      <p:sp>
        <p:nvSpPr>
          <p:cNvPr id="6" name="Slide Number Placeholder 5"/>
          <p:cNvSpPr>
            <a:spLocks noGrp="1"/>
          </p:cNvSpPr>
          <p:nvPr>
            <p:ph type="sldNum" sz="quarter" idx="12"/>
          </p:nvPr>
        </p:nvSpPr>
        <p:spPr>
          <a:xfrm>
            <a:off x="8737600" y="6289525"/>
            <a:ext cx="2844800" cy="365125"/>
          </a:xfrm>
          <a:prstGeom prst="rect">
            <a:avLst/>
          </a:prstGeom>
        </p:spPr>
        <p:txBody>
          <a:bodyPr/>
          <a:lstStyle/>
          <a:p>
            <a:pPr algn="r"/>
            <a:fld id="{2066355A-084C-D24E-9AD2-7E4FC41EA627}" type="slidenum">
              <a:rPr lang="en-US" smtClean="0"/>
              <a:pPr algn="r"/>
              <a:t>‹#›</a:t>
            </a:fld>
            <a:endParaRPr lang="en-US" dirty="0"/>
          </a:p>
        </p:txBody>
      </p:sp>
      <p:pic>
        <p:nvPicPr>
          <p:cNvPr id="8" name="Picture 7" descr="AAO-HNS_Sprial_NOV201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25992">
            <a:off x="7766396" y="4541589"/>
            <a:ext cx="5911213" cy="4480118"/>
          </a:xfrm>
          <a:prstGeom prst="rect">
            <a:avLst/>
          </a:prstGeom>
        </p:spPr>
      </p:pic>
      <p:sp>
        <p:nvSpPr>
          <p:cNvPr id="11"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897725075"/>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283464"/>
            <a:ext cx="2844800" cy="365125"/>
          </a:xfrm>
          <a:prstGeom prst="rect">
            <a:avLst/>
          </a:prstGeom>
        </p:spPr>
        <p:txBody>
          <a:bodyPr/>
          <a:lstStyle/>
          <a:p>
            <a:fld id="{68C2560D-EC28-3B41-86E8-18F1CE0113B4}" type="datetimeFigureOut">
              <a:rPr lang="en-US" smtClean="0"/>
              <a:t>6/23/2016</a:t>
            </a:fld>
            <a:endParaRPr lang="en-US" dirty="0"/>
          </a:p>
        </p:txBody>
      </p:sp>
      <p:sp>
        <p:nvSpPr>
          <p:cNvPr id="6" name="Slide Number Placeholder 5"/>
          <p:cNvSpPr>
            <a:spLocks noGrp="1"/>
          </p:cNvSpPr>
          <p:nvPr>
            <p:ph type="sldNum" sz="quarter" idx="12"/>
          </p:nvPr>
        </p:nvSpPr>
        <p:spPr>
          <a:xfrm>
            <a:off x="8737600" y="6289525"/>
            <a:ext cx="2844800" cy="365125"/>
          </a:xfrm>
          <a:prstGeom prst="rect">
            <a:avLst/>
          </a:prstGeom>
        </p:spPr>
        <p:txBody>
          <a:bodyPr/>
          <a:lstStyle/>
          <a:p>
            <a:pPr algn="r"/>
            <a:fld id="{2066355A-084C-D24E-9AD2-7E4FC41EA627}" type="slidenum">
              <a:rPr lang="en-US" smtClean="0"/>
              <a:pPr algn="r"/>
              <a:t>‹#›</a:t>
            </a:fld>
            <a:endParaRPr lang="en-US" dirty="0"/>
          </a:p>
        </p:txBody>
      </p:sp>
      <p:pic>
        <p:nvPicPr>
          <p:cNvPr id="8" name="Picture 7" descr="AAO-HNS_Sprial_NOV201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25992">
            <a:off x="7766396" y="4541589"/>
            <a:ext cx="5911213" cy="4480118"/>
          </a:xfrm>
          <a:prstGeom prst="rect">
            <a:avLst/>
          </a:prstGeom>
        </p:spPr>
      </p:pic>
      <p:sp>
        <p:nvSpPr>
          <p:cNvPr id="11"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562049732"/>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283464"/>
            <a:ext cx="2844800" cy="365125"/>
          </a:xfrm>
          <a:prstGeom prst="rect">
            <a:avLst/>
          </a:prstGeom>
        </p:spPr>
        <p:txBody>
          <a:bodyPr/>
          <a:lstStyle/>
          <a:p>
            <a:fld id="{68C2560D-EC28-3B41-86E8-18F1CE0113B4}" type="datetimeFigureOut">
              <a:rPr lang="en-US" smtClean="0"/>
              <a:t>6/23/2016</a:t>
            </a:fld>
            <a:endParaRPr lang="en-US" dirty="0"/>
          </a:p>
        </p:txBody>
      </p:sp>
      <p:sp>
        <p:nvSpPr>
          <p:cNvPr id="6" name="Slide Number Placeholder 5"/>
          <p:cNvSpPr>
            <a:spLocks noGrp="1"/>
          </p:cNvSpPr>
          <p:nvPr>
            <p:ph type="sldNum" sz="quarter" idx="12"/>
          </p:nvPr>
        </p:nvSpPr>
        <p:spPr>
          <a:xfrm>
            <a:off x="8737600" y="6289525"/>
            <a:ext cx="2844800" cy="365125"/>
          </a:xfrm>
          <a:prstGeom prst="rect">
            <a:avLst/>
          </a:prstGeom>
        </p:spPr>
        <p:txBody>
          <a:bodyPr/>
          <a:lstStyle/>
          <a:p>
            <a:pPr algn="r"/>
            <a:fld id="{2066355A-084C-D24E-9AD2-7E4FC41EA627}" type="slidenum">
              <a:rPr lang="en-US" smtClean="0"/>
              <a:pPr algn="r"/>
              <a:t>‹#›</a:t>
            </a:fld>
            <a:endParaRPr lang="en-US" dirty="0"/>
          </a:p>
        </p:txBody>
      </p:sp>
      <p:pic>
        <p:nvPicPr>
          <p:cNvPr id="8" name="Picture 7" descr="AAO-HNS_Sprial_NOV201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25992">
            <a:off x="7766396" y="4541589"/>
            <a:ext cx="5911213" cy="4480118"/>
          </a:xfrm>
          <a:prstGeom prst="rect">
            <a:avLst/>
          </a:prstGeom>
        </p:spPr>
      </p:pic>
      <p:sp>
        <p:nvSpPr>
          <p:cNvPr id="11"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2799255653"/>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283464"/>
            <a:ext cx="2844800" cy="365125"/>
          </a:xfrm>
          <a:prstGeom prst="rect">
            <a:avLst/>
          </a:prstGeom>
        </p:spPr>
        <p:txBody>
          <a:bodyPr/>
          <a:lstStyle/>
          <a:p>
            <a:fld id="{68C2560D-EC28-3B41-86E8-18F1CE0113B4}" type="datetimeFigureOut">
              <a:rPr lang="en-US" smtClean="0"/>
              <a:t>6/23/2016</a:t>
            </a:fld>
            <a:endParaRPr lang="en-US" dirty="0"/>
          </a:p>
        </p:txBody>
      </p:sp>
      <p:sp>
        <p:nvSpPr>
          <p:cNvPr id="6" name="Slide Number Placeholder 5"/>
          <p:cNvSpPr>
            <a:spLocks noGrp="1"/>
          </p:cNvSpPr>
          <p:nvPr>
            <p:ph type="sldNum" sz="quarter" idx="12"/>
          </p:nvPr>
        </p:nvSpPr>
        <p:spPr>
          <a:xfrm>
            <a:off x="8737600" y="6289525"/>
            <a:ext cx="2844800" cy="365125"/>
          </a:xfrm>
          <a:prstGeom prst="rect">
            <a:avLst/>
          </a:prstGeom>
        </p:spPr>
        <p:txBody>
          <a:bodyPr/>
          <a:lstStyle/>
          <a:p>
            <a:pPr algn="r"/>
            <a:fld id="{2066355A-084C-D24E-9AD2-7E4FC41EA627}" type="slidenum">
              <a:rPr lang="en-US" smtClean="0"/>
              <a:pPr algn="r"/>
              <a:t>‹#›</a:t>
            </a:fld>
            <a:endParaRPr lang="en-US" dirty="0"/>
          </a:p>
        </p:txBody>
      </p:sp>
      <p:pic>
        <p:nvPicPr>
          <p:cNvPr id="8" name="Picture 7" descr="AAO-HNS_Sprial_NOV201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25992">
            <a:off x="7766396" y="4541589"/>
            <a:ext cx="5911213" cy="4480118"/>
          </a:xfrm>
          <a:prstGeom prst="rect">
            <a:avLst/>
          </a:prstGeom>
        </p:spPr>
      </p:pic>
      <p:sp>
        <p:nvSpPr>
          <p:cNvPr id="11"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3385496692"/>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283464"/>
            <a:ext cx="2844800" cy="365125"/>
          </a:xfrm>
          <a:prstGeom prst="rect">
            <a:avLst/>
          </a:prstGeom>
        </p:spPr>
        <p:txBody>
          <a:bodyPr/>
          <a:lstStyle/>
          <a:p>
            <a:fld id="{68C2560D-EC28-3B41-86E8-18F1CE0113B4}" type="datetimeFigureOut">
              <a:rPr lang="en-US" smtClean="0"/>
              <a:t>6/23/2016</a:t>
            </a:fld>
            <a:endParaRPr lang="en-US" dirty="0"/>
          </a:p>
        </p:txBody>
      </p:sp>
      <p:sp>
        <p:nvSpPr>
          <p:cNvPr id="6" name="Slide Number Placeholder 5"/>
          <p:cNvSpPr>
            <a:spLocks noGrp="1"/>
          </p:cNvSpPr>
          <p:nvPr>
            <p:ph type="sldNum" sz="quarter" idx="12"/>
          </p:nvPr>
        </p:nvSpPr>
        <p:spPr>
          <a:xfrm>
            <a:off x="8737600" y="6289525"/>
            <a:ext cx="2844800" cy="365125"/>
          </a:xfrm>
          <a:prstGeom prst="rect">
            <a:avLst/>
          </a:prstGeom>
        </p:spPr>
        <p:txBody>
          <a:bodyPr/>
          <a:lstStyle/>
          <a:p>
            <a:pPr algn="r"/>
            <a:fld id="{2066355A-084C-D24E-9AD2-7E4FC41EA627}" type="slidenum">
              <a:rPr lang="en-US" smtClean="0"/>
              <a:pPr algn="r"/>
              <a:t>‹#›</a:t>
            </a:fld>
            <a:endParaRPr lang="en-US" dirty="0"/>
          </a:p>
        </p:txBody>
      </p:sp>
      <p:pic>
        <p:nvPicPr>
          <p:cNvPr id="8" name="Picture 7" descr="AAO-HNS_Sprial_NOV201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25992">
            <a:off x="7766396" y="4541589"/>
            <a:ext cx="5911213" cy="4480118"/>
          </a:xfrm>
          <a:prstGeom prst="rect">
            <a:avLst/>
          </a:prstGeom>
        </p:spPr>
      </p:pic>
      <p:sp>
        <p:nvSpPr>
          <p:cNvPr id="11"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3764215896"/>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283464"/>
            <a:ext cx="2844800" cy="365125"/>
          </a:xfrm>
          <a:prstGeom prst="rect">
            <a:avLst/>
          </a:prstGeom>
        </p:spPr>
        <p:txBody>
          <a:bodyPr/>
          <a:lstStyle/>
          <a:p>
            <a:fld id="{68C2560D-EC28-3B41-86E8-18F1CE0113B4}" type="datetimeFigureOut">
              <a:rPr lang="en-US" smtClean="0"/>
              <a:t>6/23/2016</a:t>
            </a:fld>
            <a:endParaRPr lang="en-US" dirty="0"/>
          </a:p>
        </p:txBody>
      </p:sp>
      <p:sp>
        <p:nvSpPr>
          <p:cNvPr id="6" name="Slide Number Placeholder 5"/>
          <p:cNvSpPr>
            <a:spLocks noGrp="1"/>
          </p:cNvSpPr>
          <p:nvPr>
            <p:ph type="sldNum" sz="quarter" idx="12"/>
          </p:nvPr>
        </p:nvSpPr>
        <p:spPr>
          <a:xfrm>
            <a:off x="8737600" y="6289525"/>
            <a:ext cx="2844800" cy="365125"/>
          </a:xfrm>
          <a:prstGeom prst="rect">
            <a:avLst/>
          </a:prstGeom>
        </p:spPr>
        <p:txBody>
          <a:bodyPr/>
          <a:lstStyle/>
          <a:p>
            <a:pPr algn="r"/>
            <a:fld id="{2066355A-084C-D24E-9AD2-7E4FC41EA627}" type="slidenum">
              <a:rPr lang="en-US" smtClean="0"/>
              <a:pPr algn="r"/>
              <a:t>‹#›</a:t>
            </a:fld>
            <a:endParaRPr lang="en-US" dirty="0"/>
          </a:p>
        </p:txBody>
      </p:sp>
      <p:pic>
        <p:nvPicPr>
          <p:cNvPr id="8" name="Picture 7" descr="AAO-HNS_Sprial_NOV201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25992">
            <a:off x="7766396" y="4541589"/>
            <a:ext cx="5911213" cy="4480118"/>
          </a:xfrm>
          <a:prstGeom prst="rect">
            <a:avLst/>
          </a:prstGeom>
        </p:spPr>
      </p:pic>
      <p:sp>
        <p:nvSpPr>
          <p:cNvPr id="11"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622988239"/>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65"/>
            <a:ext cx="2844800" cy="365125"/>
          </a:xfrm>
          <a:prstGeom prst="rect">
            <a:avLst/>
          </a:prstGeom>
        </p:spPr>
        <p:txBody>
          <a:bodyPr/>
          <a:lstStyle/>
          <a:p>
            <a:fld id="{68C2560D-EC28-3B41-86E8-18F1CE0113B4}" type="datetimeFigureOut">
              <a:rPr lang="en-US" smtClean="0"/>
              <a:t>6/23/2016</a:t>
            </a:fld>
            <a:endParaRPr lang="en-US" dirty="0"/>
          </a:p>
        </p:txBody>
      </p:sp>
      <p:sp>
        <p:nvSpPr>
          <p:cNvPr id="9" name="Slide Number Placeholder 8"/>
          <p:cNvSpPr>
            <a:spLocks noGrp="1"/>
          </p:cNvSpPr>
          <p:nvPr>
            <p:ph type="sldNum" sz="quarter" idx="12"/>
          </p:nvPr>
        </p:nvSpPr>
        <p:spPr>
          <a:xfrm>
            <a:off x="8737600" y="6356365"/>
            <a:ext cx="2844800" cy="365125"/>
          </a:xfrm>
          <a:prstGeom prst="rect">
            <a:avLst/>
          </a:prstGeom>
        </p:spPr>
        <p:txBody>
          <a:bodyPr/>
          <a:lstStyle/>
          <a:p>
            <a:fld id="{2066355A-084C-D24E-9AD2-7E4FC41EA627}" type="slidenum">
              <a:rPr lang="en-US" smtClean="0"/>
              <a:t>‹#›</a:t>
            </a:fld>
            <a:endParaRPr lang="en-US" dirty="0"/>
          </a:p>
        </p:txBody>
      </p:sp>
      <p:pic>
        <p:nvPicPr>
          <p:cNvPr id="10" name="Picture 9" descr="AAO-HNS_Sprial_NOV201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25992">
            <a:off x="7766396" y="4541589"/>
            <a:ext cx="5911213" cy="4480118"/>
          </a:xfrm>
          <a:prstGeom prst="rect">
            <a:avLst/>
          </a:prstGeom>
        </p:spPr>
      </p:pic>
      <p:sp>
        <p:nvSpPr>
          <p:cNvPr id="12"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1851479770"/>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283464"/>
            <a:ext cx="2844800" cy="365125"/>
          </a:xfrm>
          <a:prstGeom prst="rect">
            <a:avLst/>
          </a:prstGeom>
        </p:spPr>
        <p:txBody>
          <a:bodyPr/>
          <a:lstStyle/>
          <a:p>
            <a:fld id="{68C2560D-EC28-3B41-86E8-18F1CE0113B4}" type="datetimeFigureOut">
              <a:rPr lang="en-US" smtClean="0"/>
              <a:pPr/>
              <a:t>6/23/2016</a:t>
            </a:fld>
            <a:endParaRPr lang="en-US" dirty="0"/>
          </a:p>
        </p:txBody>
      </p:sp>
      <p:sp>
        <p:nvSpPr>
          <p:cNvPr id="6" name="Slide Number Placeholder 5"/>
          <p:cNvSpPr>
            <a:spLocks noGrp="1"/>
          </p:cNvSpPr>
          <p:nvPr>
            <p:ph type="sldNum" sz="quarter" idx="12"/>
          </p:nvPr>
        </p:nvSpPr>
        <p:spPr>
          <a:xfrm>
            <a:off x="8737600" y="6289525"/>
            <a:ext cx="2844800" cy="365125"/>
          </a:xfrm>
          <a:prstGeom prst="rect">
            <a:avLst/>
          </a:prstGeom>
        </p:spPr>
        <p:txBody>
          <a:bodyPr/>
          <a:lstStyle/>
          <a:p>
            <a:fld id="{2C6B1FF6-39B9-40F5-8B67-33C6354A3D4F}" type="slidenum">
              <a:rPr lang="en-US" smtClean="0"/>
              <a:pPr/>
              <a:t>‹#›</a:t>
            </a:fld>
            <a:endParaRPr lang="en-US" dirty="0">
              <a:solidFill>
                <a:schemeClr val="accent3">
                  <a:shade val="75000"/>
                </a:schemeClr>
              </a:solidFill>
            </a:endParaRPr>
          </a:p>
        </p:txBody>
      </p:sp>
      <p:sp>
        <p:nvSpPr>
          <p:cNvPr id="11"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174810230"/>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283464"/>
            <a:ext cx="2844800" cy="365125"/>
          </a:xfrm>
          <a:prstGeom prst="rect">
            <a:avLst/>
          </a:prstGeom>
        </p:spPr>
        <p:txBody>
          <a:bodyPr/>
          <a:lstStyle/>
          <a:p>
            <a:fld id="{68C2560D-EC28-3B41-86E8-18F1CE0113B4}" type="datetimeFigureOut">
              <a:rPr lang="en-US" smtClean="0"/>
              <a:t>6/23/2016</a:t>
            </a:fld>
            <a:endParaRPr lang="en-US" dirty="0"/>
          </a:p>
        </p:txBody>
      </p:sp>
      <p:sp>
        <p:nvSpPr>
          <p:cNvPr id="6" name="Slide Number Placeholder 5"/>
          <p:cNvSpPr>
            <a:spLocks noGrp="1"/>
          </p:cNvSpPr>
          <p:nvPr>
            <p:ph type="sldNum" sz="quarter" idx="12"/>
          </p:nvPr>
        </p:nvSpPr>
        <p:spPr>
          <a:xfrm>
            <a:off x="8737600" y="6289525"/>
            <a:ext cx="2844800" cy="365125"/>
          </a:xfrm>
          <a:prstGeom prst="rect">
            <a:avLst/>
          </a:prstGeom>
        </p:spPr>
        <p:txBody>
          <a:bodyPr/>
          <a:lstStyle/>
          <a:p>
            <a:pPr algn="r"/>
            <a:fld id="{2066355A-084C-D24E-9AD2-7E4FC41EA627}" type="slidenum">
              <a:rPr lang="en-US" smtClean="0"/>
              <a:pPr algn="r"/>
              <a:t>‹#›</a:t>
            </a:fld>
            <a:endParaRPr lang="en-US" dirty="0"/>
          </a:p>
        </p:txBody>
      </p:sp>
      <p:pic>
        <p:nvPicPr>
          <p:cNvPr id="8" name="Picture 7" descr="AAO-HNS_Sprial_NOV201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25992">
            <a:off x="7766396" y="4541589"/>
            <a:ext cx="5911213" cy="4480118"/>
          </a:xfrm>
          <a:prstGeom prst="rect">
            <a:avLst/>
          </a:prstGeom>
        </p:spPr>
      </p:pic>
      <p:sp>
        <p:nvSpPr>
          <p:cNvPr id="11"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592837393"/>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283464"/>
            <a:ext cx="2844800" cy="365125"/>
          </a:xfrm>
          <a:prstGeom prst="rect">
            <a:avLst/>
          </a:prstGeom>
        </p:spPr>
        <p:txBody>
          <a:bodyPr/>
          <a:lstStyle/>
          <a:p>
            <a:fld id="{68C2560D-EC28-3B41-86E8-18F1CE0113B4}" type="datetimeFigureOut">
              <a:rPr lang="en-US" smtClean="0"/>
              <a:t>6/23/2016</a:t>
            </a:fld>
            <a:endParaRPr lang="en-US" dirty="0"/>
          </a:p>
        </p:txBody>
      </p:sp>
      <p:sp>
        <p:nvSpPr>
          <p:cNvPr id="6" name="Slide Number Placeholder 5"/>
          <p:cNvSpPr>
            <a:spLocks noGrp="1"/>
          </p:cNvSpPr>
          <p:nvPr>
            <p:ph type="sldNum" sz="quarter" idx="12"/>
          </p:nvPr>
        </p:nvSpPr>
        <p:spPr>
          <a:xfrm>
            <a:off x="8737600" y="6289525"/>
            <a:ext cx="2844800" cy="365125"/>
          </a:xfrm>
          <a:prstGeom prst="rect">
            <a:avLst/>
          </a:prstGeom>
        </p:spPr>
        <p:txBody>
          <a:bodyPr/>
          <a:lstStyle/>
          <a:p>
            <a:pPr algn="r"/>
            <a:fld id="{2066355A-084C-D24E-9AD2-7E4FC41EA627}" type="slidenum">
              <a:rPr lang="en-US" smtClean="0"/>
              <a:pPr algn="r"/>
              <a:t>‹#›</a:t>
            </a:fld>
            <a:endParaRPr lang="en-US" dirty="0"/>
          </a:p>
        </p:txBody>
      </p:sp>
      <p:pic>
        <p:nvPicPr>
          <p:cNvPr id="8" name="Picture 7" descr="AAO-HNS_Sprial_NOV201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25992">
            <a:off x="7766396" y="4541589"/>
            <a:ext cx="5911213" cy="4480118"/>
          </a:xfrm>
          <a:prstGeom prst="rect">
            <a:avLst/>
          </a:prstGeom>
        </p:spPr>
      </p:pic>
      <p:sp>
        <p:nvSpPr>
          <p:cNvPr id="11"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2211003495"/>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283464"/>
            <a:ext cx="2844800" cy="365125"/>
          </a:xfrm>
          <a:prstGeom prst="rect">
            <a:avLst/>
          </a:prstGeom>
        </p:spPr>
        <p:txBody>
          <a:bodyPr/>
          <a:lstStyle/>
          <a:p>
            <a:fld id="{68C2560D-EC28-3B41-86E8-18F1CE0113B4}" type="datetimeFigureOut">
              <a:rPr lang="en-US" smtClean="0"/>
              <a:t>6/23/2016</a:t>
            </a:fld>
            <a:endParaRPr lang="en-US" dirty="0"/>
          </a:p>
        </p:txBody>
      </p:sp>
      <p:sp>
        <p:nvSpPr>
          <p:cNvPr id="6" name="Slide Number Placeholder 5"/>
          <p:cNvSpPr>
            <a:spLocks noGrp="1"/>
          </p:cNvSpPr>
          <p:nvPr>
            <p:ph type="sldNum" sz="quarter" idx="12"/>
          </p:nvPr>
        </p:nvSpPr>
        <p:spPr>
          <a:xfrm>
            <a:off x="8737600" y="6289525"/>
            <a:ext cx="2844800" cy="365125"/>
          </a:xfrm>
          <a:prstGeom prst="rect">
            <a:avLst/>
          </a:prstGeom>
        </p:spPr>
        <p:txBody>
          <a:bodyPr/>
          <a:lstStyle/>
          <a:p>
            <a:pPr algn="r"/>
            <a:fld id="{2066355A-084C-D24E-9AD2-7E4FC41EA627}" type="slidenum">
              <a:rPr lang="en-US" smtClean="0"/>
              <a:pPr algn="r"/>
              <a:t>‹#›</a:t>
            </a:fld>
            <a:endParaRPr lang="en-US" dirty="0"/>
          </a:p>
        </p:txBody>
      </p:sp>
      <p:pic>
        <p:nvPicPr>
          <p:cNvPr id="8" name="Picture 7" descr="AAO-HNS_Sprial_NOV201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25992">
            <a:off x="7766396" y="4541589"/>
            <a:ext cx="5911213" cy="4480118"/>
          </a:xfrm>
          <a:prstGeom prst="rect">
            <a:avLst/>
          </a:prstGeom>
        </p:spPr>
      </p:pic>
      <p:sp>
        <p:nvSpPr>
          <p:cNvPr id="11"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2372210368"/>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283464"/>
            <a:ext cx="2844800" cy="365125"/>
          </a:xfrm>
          <a:prstGeom prst="rect">
            <a:avLst/>
          </a:prstGeom>
        </p:spPr>
        <p:txBody>
          <a:bodyPr/>
          <a:lstStyle/>
          <a:p>
            <a:fld id="{68C2560D-EC28-3B41-86E8-18F1CE0113B4}" type="datetimeFigureOut">
              <a:rPr lang="en-US" smtClean="0"/>
              <a:t>6/23/2016</a:t>
            </a:fld>
            <a:endParaRPr lang="en-US" dirty="0"/>
          </a:p>
        </p:txBody>
      </p:sp>
      <p:sp>
        <p:nvSpPr>
          <p:cNvPr id="6" name="Slide Number Placeholder 5"/>
          <p:cNvSpPr>
            <a:spLocks noGrp="1"/>
          </p:cNvSpPr>
          <p:nvPr>
            <p:ph type="sldNum" sz="quarter" idx="12"/>
          </p:nvPr>
        </p:nvSpPr>
        <p:spPr>
          <a:xfrm>
            <a:off x="8737600" y="6289525"/>
            <a:ext cx="2844800" cy="365125"/>
          </a:xfrm>
          <a:prstGeom prst="rect">
            <a:avLst/>
          </a:prstGeom>
        </p:spPr>
        <p:txBody>
          <a:bodyPr/>
          <a:lstStyle/>
          <a:p>
            <a:pPr algn="r"/>
            <a:fld id="{2066355A-084C-D24E-9AD2-7E4FC41EA627}" type="slidenum">
              <a:rPr lang="en-US" smtClean="0"/>
              <a:pPr algn="r"/>
              <a:t>‹#›</a:t>
            </a:fld>
            <a:endParaRPr lang="en-US" dirty="0"/>
          </a:p>
        </p:txBody>
      </p:sp>
      <p:pic>
        <p:nvPicPr>
          <p:cNvPr id="8" name="Picture 7" descr="AAO-HNS_Sprial_NOV201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25992">
            <a:off x="7766396" y="4541589"/>
            <a:ext cx="5911213" cy="4480118"/>
          </a:xfrm>
          <a:prstGeom prst="rect">
            <a:avLst/>
          </a:prstGeom>
        </p:spPr>
      </p:pic>
      <p:sp>
        <p:nvSpPr>
          <p:cNvPr id="11"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3554205041"/>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283464"/>
            <a:ext cx="2844800" cy="365125"/>
          </a:xfrm>
          <a:prstGeom prst="rect">
            <a:avLst/>
          </a:prstGeom>
        </p:spPr>
        <p:txBody>
          <a:bodyPr/>
          <a:lstStyle/>
          <a:p>
            <a:fld id="{68C2560D-EC28-3B41-86E8-18F1CE0113B4}" type="datetimeFigureOut">
              <a:rPr lang="en-US" smtClean="0"/>
              <a:t>6/23/2016</a:t>
            </a:fld>
            <a:endParaRPr lang="en-US" dirty="0"/>
          </a:p>
        </p:txBody>
      </p:sp>
      <p:sp>
        <p:nvSpPr>
          <p:cNvPr id="6" name="Slide Number Placeholder 5"/>
          <p:cNvSpPr>
            <a:spLocks noGrp="1"/>
          </p:cNvSpPr>
          <p:nvPr>
            <p:ph type="sldNum" sz="quarter" idx="12"/>
          </p:nvPr>
        </p:nvSpPr>
        <p:spPr>
          <a:xfrm>
            <a:off x="8737600" y="6289525"/>
            <a:ext cx="2844800" cy="365125"/>
          </a:xfrm>
          <a:prstGeom prst="rect">
            <a:avLst/>
          </a:prstGeom>
        </p:spPr>
        <p:txBody>
          <a:bodyPr/>
          <a:lstStyle/>
          <a:p>
            <a:pPr algn="r"/>
            <a:fld id="{2066355A-084C-D24E-9AD2-7E4FC41EA627}" type="slidenum">
              <a:rPr lang="en-US" smtClean="0"/>
              <a:pPr algn="r"/>
              <a:t>‹#›</a:t>
            </a:fld>
            <a:endParaRPr lang="en-US" dirty="0"/>
          </a:p>
        </p:txBody>
      </p:sp>
      <p:pic>
        <p:nvPicPr>
          <p:cNvPr id="8" name="Picture 7" descr="AAO-HNS_Sprial_NOV201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25992">
            <a:off x="7766396" y="4541589"/>
            <a:ext cx="5911213" cy="4480118"/>
          </a:xfrm>
          <a:prstGeom prst="rect">
            <a:avLst/>
          </a:prstGeom>
        </p:spPr>
      </p:pic>
      <p:sp>
        <p:nvSpPr>
          <p:cNvPr id="11"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3371901227"/>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283464"/>
            <a:ext cx="2844800" cy="365125"/>
          </a:xfrm>
          <a:prstGeom prst="rect">
            <a:avLst/>
          </a:prstGeom>
        </p:spPr>
        <p:txBody>
          <a:bodyPr/>
          <a:lstStyle/>
          <a:p>
            <a:fld id="{68C2560D-EC28-3B41-86E8-18F1CE0113B4}" type="datetimeFigureOut">
              <a:rPr lang="en-US" smtClean="0"/>
              <a:t>6/23/2016</a:t>
            </a:fld>
            <a:endParaRPr lang="en-US" dirty="0"/>
          </a:p>
        </p:txBody>
      </p:sp>
      <p:sp>
        <p:nvSpPr>
          <p:cNvPr id="6" name="Slide Number Placeholder 5"/>
          <p:cNvSpPr>
            <a:spLocks noGrp="1"/>
          </p:cNvSpPr>
          <p:nvPr>
            <p:ph type="sldNum" sz="quarter" idx="12"/>
          </p:nvPr>
        </p:nvSpPr>
        <p:spPr>
          <a:xfrm>
            <a:off x="8737600" y="6289525"/>
            <a:ext cx="2844800" cy="365125"/>
          </a:xfrm>
          <a:prstGeom prst="rect">
            <a:avLst/>
          </a:prstGeom>
        </p:spPr>
        <p:txBody>
          <a:bodyPr/>
          <a:lstStyle/>
          <a:p>
            <a:pPr algn="r"/>
            <a:fld id="{2066355A-084C-D24E-9AD2-7E4FC41EA627}" type="slidenum">
              <a:rPr lang="en-US" smtClean="0"/>
              <a:pPr algn="r"/>
              <a:t>‹#›</a:t>
            </a:fld>
            <a:endParaRPr lang="en-US" dirty="0"/>
          </a:p>
        </p:txBody>
      </p:sp>
      <p:pic>
        <p:nvPicPr>
          <p:cNvPr id="8" name="Picture 7" descr="AAO-HNS_Sprial_NOV201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25992">
            <a:off x="7766396" y="4541589"/>
            <a:ext cx="5911213" cy="4480118"/>
          </a:xfrm>
          <a:prstGeom prst="rect">
            <a:avLst/>
          </a:prstGeom>
        </p:spPr>
      </p:pic>
      <p:sp>
        <p:nvSpPr>
          <p:cNvPr id="11"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4150538512"/>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283464"/>
            <a:ext cx="2844800" cy="365125"/>
          </a:xfrm>
          <a:prstGeom prst="rect">
            <a:avLst/>
          </a:prstGeom>
        </p:spPr>
        <p:txBody>
          <a:bodyPr/>
          <a:lstStyle/>
          <a:p>
            <a:fld id="{68C2560D-EC28-3B41-86E8-18F1CE0113B4}" type="datetimeFigureOut">
              <a:rPr lang="en-US" smtClean="0"/>
              <a:t>6/23/2016</a:t>
            </a:fld>
            <a:endParaRPr lang="en-US" dirty="0"/>
          </a:p>
        </p:txBody>
      </p:sp>
      <p:sp>
        <p:nvSpPr>
          <p:cNvPr id="6" name="Slide Number Placeholder 5"/>
          <p:cNvSpPr>
            <a:spLocks noGrp="1"/>
          </p:cNvSpPr>
          <p:nvPr>
            <p:ph type="sldNum" sz="quarter" idx="12"/>
          </p:nvPr>
        </p:nvSpPr>
        <p:spPr>
          <a:xfrm>
            <a:off x="8737600" y="6289525"/>
            <a:ext cx="2844800" cy="365125"/>
          </a:xfrm>
          <a:prstGeom prst="rect">
            <a:avLst/>
          </a:prstGeom>
        </p:spPr>
        <p:txBody>
          <a:bodyPr/>
          <a:lstStyle/>
          <a:p>
            <a:pPr algn="r"/>
            <a:fld id="{2066355A-084C-D24E-9AD2-7E4FC41EA627}" type="slidenum">
              <a:rPr lang="en-US" smtClean="0"/>
              <a:pPr algn="r"/>
              <a:t>‹#›</a:t>
            </a:fld>
            <a:endParaRPr lang="en-US" dirty="0"/>
          </a:p>
        </p:txBody>
      </p:sp>
      <p:pic>
        <p:nvPicPr>
          <p:cNvPr id="8" name="Picture 7" descr="AAO-HNS_Sprial_NOV201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25992">
            <a:off x="7766396" y="4541589"/>
            <a:ext cx="5911213" cy="4480118"/>
          </a:xfrm>
          <a:prstGeom prst="rect">
            <a:avLst/>
          </a:prstGeom>
        </p:spPr>
      </p:pic>
      <p:sp>
        <p:nvSpPr>
          <p:cNvPr id="11"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2130184524"/>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283464"/>
            <a:ext cx="2844800" cy="365125"/>
          </a:xfrm>
          <a:prstGeom prst="rect">
            <a:avLst/>
          </a:prstGeom>
        </p:spPr>
        <p:txBody>
          <a:bodyPr/>
          <a:lstStyle/>
          <a:p>
            <a:fld id="{68C2560D-EC28-3B41-86E8-18F1CE0113B4}" type="datetimeFigureOut">
              <a:rPr lang="en-US" smtClean="0"/>
              <a:t>6/23/2016</a:t>
            </a:fld>
            <a:endParaRPr lang="en-US" dirty="0"/>
          </a:p>
        </p:txBody>
      </p:sp>
      <p:sp>
        <p:nvSpPr>
          <p:cNvPr id="6" name="Slide Number Placeholder 5"/>
          <p:cNvSpPr>
            <a:spLocks noGrp="1"/>
          </p:cNvSpPr>
          <p:nvPr>
            <p:ph type="sldNum" sz="quarter" idx="12"/>
          </p:nvPr>
        </p:nvSpPr>
        <p:spPr>
          <a:xfrm>
            <a:off x="8737600" y="6289525"/>
            <a:ext cx="2844800" cy="365125"/>
          </a:xfrm>
          <a:prstGeom prst="rect">
            <a:avLst/>
          </a:prstGeom>
        </p:spPr>
        <p:txBody>
          <a:bodyPr/>
          <a:lstStyle/>
          <a:p>
            <a:pPr algn="r"/>
            <a:fld id="{2066355A-084C-D24E-9AD2-7E4FC41EA627}" type="slidenum">
              <a:rPr lang="en-US" smtClean="0"/>
              <a:pPr algn="r"/>
              <a:t>‹#›</a:t>
            </a:fld>
            <a:endParaRPr lang="en-US" dirty="0"/>
          </a:p>
        </p:txBody>
      </p:sp>
      <p:pic>
        <p:nvPicPr>
          <p:cNvPr id="8" name="Picture 7" descr="AAO-HNS_Sprial_NOV201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25992">
            <a:off x="7766396" y="4541589"/>
            <a:ext cx="5911213" cy="4480118"/>
          </a:xfrm>
          <a:prstGeom prst="rect">
            <a:avLst/>
          </a:prstGeom>
        </p:spPr>
      </p:pic>
      <p:sp>
        <p:nvSpPr>
          <p:cNvPr id="11"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508227999"/>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283464"/>
            <a:ext cx="2844800" cy="365125"/>
          </a:xfrm>
          <a:prstGeom prst="rect">
            <a:avLst/>
          </a:prstGeom>
        </p:spPr>
        <p:txBody>
          <a:bodyPr/>
          <a:lstStyle/>
          <a:p>
            <a:fld id="{68C2560D-EC28-3B41-86E8-18F1CE0113B4}" type="datetimeFigureOut">
              <a:rPr lang="en-US" smtClean="0"/>
              <a:t>6/23/2016</a:t>
            </a:fld>
            <a:endParaRPr lang="en-US" dirty="0"/>
          </a:p>
        </p:txBody>
      </p:sp>
      <p:sp>
        <p:nvSpPr>
          <p:cNvPr id="6" name="Slide Number Placeholder 5"/>
          <p:cNvSpPr>
            <a:spLocks noGrp="1"/>
          </p:cNvSpPr>
          <p:nvPr>
            <p:ph type="sldNum" sz="quarter" idx="12"/>
          </p:nvPr>
        </p:nvSpPr>
        <p:spPr>
          <a:xfrm>
            <a:off x="8737600" y="6289525"/>
            <a:ext cx="2844800" cy="365125"/>
          </a:xfrm>
          <a:prstGeom prst="rect">
            <a:avLst/>
          </a:prstGeom>
        </p:spPr>
        <p:txBody>
          <a:bodyPr/>
          <a:lstStyle/>
          <a:p>
            <a:pPr algn="r"/>
            <a:fld id="{2066355A-084C-D24E-9AD2-7E4FC41EA627}" type="slidenum">
              <a:rPr lang="en-US" smtClean="0"/>
              <a:pPr algn="r"/>
              <a:t>‹#›</a:t>
            </a:fld>
            <a:endParaRPr lang="en-US" dirty="0"/>
          </a:p>
        </p:txBody>
      </p:sp>
      <p:pic>
        <p:nvPicPr>
          <p:cNvPr id="8" name="Picture 7" descr="AAO-HNS_Sprial_NOV201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25992">
            <a:off x="7766396" y="4541589"/>
            <a:ext cx="5911213" cy="4480118"/>
          </a:xfrm>
          <a:prstGeom prst="rect">
            <a:avLst/>
          </a:prstGeom>
        </p:spPr>
      </p:pic>
      <p:sp>
        <p:nvSpPr>
          <p:cNvPr id="11"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163686103"/>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283464"/>
            <a:ext cx="2844800" cy="365125"/>
          </a:xfrm>
          <a:prstGeom prst="rect">
            <a:avLst/>
          </a:prstGeom>
        </p:spPr>
        <p:txBody>
          <a:bodyPr/>
          <a:lstStyle/>
          <a:p>
            <a:fld id="{68C2560D-EC28-3B41-86E8-18F1CE0113B4}" type="datetimeFigureOut">
              <a:rPr lang="en-US" smtClean="0"/>
              <a:t>6/23/2016</a:t>
            </a:fld>
            <a:endParaRPr lang="en-US" dirty="0"/>
          </a:p>
        </p:txBody>
      </p:sp>
      <p:sp>
        <p:nvSpPr>
          <p:cNvPr id="6" name="Slide Number Placeholder 5"/>
          <p:cNvSpPr>
            <a:spLocks noGrp="1"/>
          </p:cNvSpPr>
          <p:nvPr>
            <p:ph type="sldNum" sz="quarter" idx="12"/>
          </p:nvPr>
        </p:nvSpPr>
        <p:spPr>
          <a:xfrm>
            <a:off x="8737600" y="6289525"/>
            <a:ext cx="2844800" cy="365125"/>
          </a:xfrm>
          <a:prstGeom prst="rect">
            <a:avLst/>
          </a:prstGeom>
        </p:spPr>
        <p:txBody>
          <a:bodyPr/>
          <a:lstStyle/>
          <a:p>
            <a:pPr algn="r"/>
            <a:fld id="{2066355A-084C-D24E-9AD2-7E4FC41EA627}" type="slidenum">
              <a:rPr lang="en-US" smtClean="0"/>
              <a:pPr algn="r"/>
              <a:t>‹#›</a:t>
            </a:fld>
            <a:endParaRPr lang="en-US" dirty="0"/>
          </a:p>
        </p:txBody>
      </p:sp>
      <p:pic>
        <p:nvPicPr>
          <p:cNvPr id="8" name="Picture 7" descr="AAO-HNS_Sprial_NOV201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25992">
            <a:off x="7766396" y="4541589"/>
            <a:ext cx="5911213" cy="4480118"/>
          </a:xfrm>
          <a:prstGeom prst="rect">
            <a:avLst/>
          </a:prstGeom>
        </p:spPr>
      </p:pic>
      <p:sp>
        <p:nvSpPr>
          <p:cNvPr id="11"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434764087"/>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2" name="Rectangle 11"/>
          <p:cNvSpPr/>
          <p:nvPr/>
        </p:nvSpPr>
        <p:spPr>
          <a:xfrm>
            <a:off x="0" y="914619"/>
            <a:ext cx="12209824" cy="594338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542436" y="4420061"/>
            <a:ext cx="10301725" cy="692596"/>
          </a:xfrm>
          <a:prstGeom prst="rect">
            <a:avLst/>
          </a:prstGeom>
        </p:spPr>
        <p:txBody>
          <a:bodyPr anchor="t"/>
          <a:lstStyle>
            <a:lvl1pPr algn="l">
              <a:defRPr sz="4000" b="1" cap="all" baseline="0">
                <a:solidFill>
                  <a:schemeClr val="accent6"/>
                </a:solidFill>
              </a:defRPr>
            </a:lvl1pPr>
          </a:lstStyle>
          <a:p>
            <a:r>
              <a:rPr lang="en-US" dirty="0"/>
              <a:t>SECTION HEADER TITLE</a:t>
            </a:r>
          </a:p>
        </p:txBody>
      </p:sp>
      <p:sp>
        <p:nvSpPr>
          <p:cNvPr id="3" name="Text Placeholder 2"/>
          <p:cNvSpPr>
            <a:spLocks noGrp="1"/>
          </p:cNvSpPr>
          <p:nvPr>
            <p:ph type="body" idx="1" hasCustomPrompt="1"/>
          </p:nvPr>
        </p:nvSpPr>
        <p:spPr>
          <a:xfrm>
            <a:off x="542435" y="4007232"/>
            <a:ext cx="10301724" cy="399683"/>
          </a:xfr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HEADER SUBHEAD</a:t>
            </a:r>
          </a:p>
        </p:txBody>
      </p:sp>
      <p:pic>
        <p:nvPicPr>
          <p:cNvPr id="6" name="Picture 5" descr="AAO-HNS_Sprial_NOV2014_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05632" y="4694001"/>
            <a:ext cx="991456" cy="750445"/>
          </a:xfrm>
          <a:prstGeom prst="rect">
            <a:avLst/>
          </a:prstGeom>
        </p:spPr>
      </p:pic>
      <p:cxnSp>
        <p:nvCxnSpPr>
          <p:cNvPr id="7" name="Straight Connector 6"/>
          <p:cNvCxnSpPr/>
          <p:nvPr/>
        </p:nvCxnSpPr>
        <p:spPr>
          <a:xfrm>
            <a:off x="542432" y="5077403"/>
            <a:ext cx="10301725" cy="0"/>
          </a:xfrm>
          <a:prstGeom prst="line">
            <a:avLst/>
          </a:prstGeom>
          <a:ln w="3175">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797599"/>
            <a:ext cx="12209824" cy="25554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p:nvSpPr>
        <p:spPr>
          <a:xfrm>
            <a:off x="4064000" y="1048322"/>
            <a:ext cx="4074325" cy="498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8135500" y="1048322"/>
            <a:ext cx="4074325" cy="4984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10325" y="1048322"/>
            <a:ext cx="4074325" cy="4984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TextBox 13"/>
          <p:cNvSpPr txBox="1"/>
          <p:nvPr/>
        </p:nvSpPr>
        <p:spPr>
          <a:xfrm>
            <a:off x="111436" y="6284823"/>
            <a:ext cx="12080565" cy="461665"/>
          </a:xfrm>
          <a:prstGeom prst="rect">
            <a:avLst/>
          </a:prstGeom>
          <a:noFill/>
        </p:spPr>
        <p:txBody>
          <a:bodyPr wrap="square" rtlCol="0">
            <a:spAutoFit/>
          </a:bodyPr>
          <a:lstStyle/>
          <a:p>
            <a:pPr algn="ctr"/>
            <a:r>
              <a:rPr lang="en-US" sz="1200" b="0" dirty="0">
                <a:solidFill>
                  <a:schemeClr val="accent1"/>
                </a:solidFill>
              </a:rPr>
              <a:t>www.entnet.org</a:t>
            </a:r>
            <a:endParaRPr lang="en-US" sz="1000" b="0" dirty="0">
              <a:solidFill>
                <a:schemeClr val="accent1"/>
              </a:solidFill>
            </a:endParaRPr>
          </a:p>
          <a:p>
            <a:pPr algn="ctr">
              <a:lnSpc>
                <a:spcPct val="120000"/>
              </a:lnSpc>
            </a:pPr>
            <a:r>
              <a:rPr lang="en-US" sz="1000" dirty="0">
                <a:solidFill>
                  <a:schemeClr val="tx2"/>
                </a:solidFill>
              </a:rPr>
              <a:t>Empowering otolaryngologist–head</a:t>
            </a:r>
            <a:r>
              <a:rPr lang="en-US" sz="1000" baseline="0" dirty="0">
                <a:solidFill>
                  <a:schemeClr val="tx2"/>
                </a:solidFill>
              </a:rPr>
              <a:t> and neck surgeons to deliver the best patient care</a:t>
            </a:r>
            <a:endParaRPr lang="en-US" sz="1000" dirty="0">
              <a:solidFill>
                <a:schemeClr val="tx2"/>
              </a:solidFill>
            </a:endParaRPr>
          </a:p>
        </p:txBody>
      </p:sp>
      <p:sp>
        <p:nvSpPr>
          <p:cNvPr id="13" name="Rectangle 12"/>
          <p:cNvSpPr/>
          <p:nvPr userDrawn="1"/>
        </p:nvSpPr>
        <p:spPr>
          <a:xfrm>
            <a:off x="0" y="914619"/>
            <a:ext cx="12209824" cy="594338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5" name="Picture 14" descr="AAO-HNS_Sprial_NOV2014_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05632" y="4694001"/>
            <a:ext cx="991456" cy="750445"/>
          </a:xfrm>
          <a:prstGeom prst="rect">
            <a:avLst/>
          </a:prstGeom>
        </p:spPr>
      </p:pic>
      <p:cxnSp>
        <p:nvCxnSpPr>
          <p:cNvPr id="16" name="Straight Connector 15"/>
          <p:cNvCxnSpPr/>
          <p:nvPr userDrawn="1"/>
        </p:nvCxnSpPr>
        <p:spPr>
          <a:xfrm>
            <a:off x="542432" y="5077403"/>
            <a:ext cx="10301725" cy="0"/>
          </a:xfrm>
          <a:prstGeom prst="line">
            <a:avLst/>
          </a:prstGeom>
          <a:ln w="3175">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7" name="Rectangle 16"/>
          <p:cNvSpPr/>
          <p:nvPr userDrawn="1"/>
        </p:nvSpPr>
        <p:spPr>
          <a:xfrm>
            <a:off x="0" y="797599"/>
            <a:ext cx="12209824" cy="25554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8" name="Rectangle 17"/>
          <p:cNvSpPr/>
          <p:nvPr userDrawn="1"/>
        </p:nvSpPr>
        <p:spPr>
          <a:xfrm>
            <a:off x="4064000" y="1048322"/>
            <a:ext cx="4074325" cy="498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9" name="Rectangle 18"/>
          <p:cNvSpPr/>
          <p:nvPr userDrawn="1"/>
        </p:nvSpPr>
        <p:spPr>
          <a:xfrm>
            <a:off x="8135500" y="1048322"/>
            <a:ext cx="4074325" cy="4984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0" name="Rectangle 19"/>
          <p:cNvSpPr/>
          <p:nvPr userDrawn="1"/>
        </p:nvSpPr>
        <p:spPr>
          <a:xfrm>
            <a:off x="-10325" y="1048322"/>
            <a:ext cx="4074325" cy="4984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1" name="TextBox 20"/>
          <p:cNvSpPr txBox="1"/>
          <p:nvPr userDrawn="1"/>
        </p:nvSpPr>
        <p:spPr>
          <a:xfrm>
            <a:off x="111436" y="6284808"/>
            <a:ext cx="12080565" cy="400110"/>
          </a:xfrm>
          <a:prstGeom prst="rect">
            <a:avLst/>
          </a:prstGeom>
          <a:noFill/>
        </p:spPr>
        <p:txBody>
          <a:bodyPr wrap="square" rtlCol="0">
            <a:spAutoFit/>
          </a:bodyPr>
          <a:lstStyle/>
          <a:p>
            <a:pPr algn="ctr"/>
            <a:r>
              <a:rPr lang="en-US" sz="1000" dirty="0">
                <a:solidFill>
                  <a:schemeClr val="accent1"/>
                </a:solidFill>
              </a:rPr>
              <a:t>www.entnet.org</a:t>
            </a:r>
          </a:p>
          <a:p>
            <a:pPr algn="ctr"/>
            <a:r>
              <a:rPr lang="en-US" sz="1000" dirty="0">
                <a:solidFill>
                  <a:schemeClr val="tx2"/>
                </a:solidFill>
              </a:rPr>
              <a:t>Empowering otolaryngologists–head</a:t>
            </a:r>
            <a:r>
              <a:rPr lang="en-US" sz="1000" baseline="0" dirty="0">
                <a:solidFill>
                  <a:schemeClr val="tx2"/>
                </a:solidFill>
              </a:rPr>
              <a:t> and neck surgeons to deliver the best patient care.</a:t>
            </a:r>
            <a:endParaRPr lang="en-US" sz="1000" dirty="0">
              <a:solidFill>
                <a:schemeClr val="tx2"/>
              </a:solidFill>
            </a:endParaRPr>
          </a:p>
        </p:txBody>
      </p:sp>
    </p:spTree>
    <p:extLst>
      <p:ext uri="{BB962C8B-B14F-4D97-AF65-F5344CB8AC3E}">
        <p14:creationId xmlns:p14="http://schemas.microsoft.com/office/powerpoint/2010/main" val="2180282655"/>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76866"/>
            <a:ext cx="5384800" cy="48492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276867"/>
            <a:ext cx="5384800" cy="48492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9600" y="6356365"/>
            <a:ext cx="2844800" cy="365125"/>
          </a:xfrm>
          <a:prstGeom prst="rect">
            <a:avLst/>
          </a:prstGeom>
        </p:spPr>
        <p:txBody>
          <a:bodyPr/>
          <a:lstStyle/>
          <a:p>
            <a:fld id="{68C2560D-EC28-3B41-86E8-18F1CE0113B4}" type="datetimeFigureOut">
              <a:rPr lang="en-US" smtClean="0"/>
              <a:t>6/23/2016</a:t>
            </a:fld>
            <a:endParaRPr lang="en-US" dirty="0"/>
          </a:p>
        </p:txBody>
      </p:sp>
      <p:sp>
        <p:nvSpPr>
          <p:cNvPr id="7" name="Slide Number Placeholder 6"/>
          <p:cNvSpPr>
            <a:spLocks noGrp="1"/>
          </p:cNvSpPr>
          <p:nvPr>
            <p:ph type="sldNum" sz="quarter" idx="12"/>
          </p:nvPr>
        </p:nvSpPr>
        <p:spPr>
          <a:xfrm>
            <a:off x="8737600" y="6356365"/>
            <a:ext cx="2844800" cy="365125"/>
          </a:xfrm>
          <a:prstGeom prst="rect">
            <a:avLst/>
          </a:prstGeom>
        </p:spPr>
        <p:txBody>
          <a:bodyPr/>
          <a:lstStyle/>
          <a:p>
            <a:fld id="{2066355A-084C-D24E-9AD2-7E4FC41EA627}" type="slidenum">
              <a:rPr lang="en-US" smtClean="0"/>
              <a:t>‹#›</a:t>
            </a:fld>
            <a:endParaRPr lang="en-US" dirty="0"/>
          </a:p>
        </p:txBody>
      </p:sp>
      <p:pic>
        <p:nvPicPr>
          <p:cNvPr id="8" name="Picture 7" descr="AAO-HNS_Sprial_NOV201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25992">
            <a:off x="7766396" y="4541589"/>
            <a:ext cx="5911213" cy="4480118"/>
          </a:xfrm>
          <a:prstGeom prst="rect">
            <a:avLst/>
          </a:prstGeom>
        </p:spPr>
      </p:pic>
      <p:sp>
        <p:nvSpPr>
          <p:cNvPr id="10"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2467007097"/>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283464"/>
            <a:ext cx="2844800" cy="365125"/>
          </a:xfrm>
          <a:prstGeom prst="rect">
            <a:avLst/>
          </a:prstGeom>
        </p:spPr>
        <p:txBody>
          <a:bodyPr/>
          <a:lstStyle/>
          <a:p>
            <a:fld id="{68C2560D-EC28-3B41-86E8-18F1CE0113B4}" type="datetimeFigureOut">
              <a:rPr lang="en-US" smtClean="0"/>
              <a:t>6/23/2016</a:t>
            </a:fld>
            <a:endParaRPr lang="en-US" dirty="0"/>
          </a:p>
        </p:txBody>
      </p:sp>
      <p:sp>
        <p:nvSpPr>
          <p:cNvPr id="6" name="Slide Number Placeholder 5"/>
          <p:cNvSpPr>
            <a:spLocks noGrp="1"/>
          </p:cNvSpPr>
          <p:nvPr>
            <p:ph type="sldNum" sz="quarter" idx="12"/>
          </p:nvPr>
        </p:nvSpPr>
        <p:spPr>
          <a:xfrm>
            <a:off x="8737600" y="6289525"/>
            <a:ext cx="2844800" cy="365125"/>
          </a:xfrm>
          <a:prstGeom prst="rect">
            <a:avLst/>
          </a:prstGeom>
        </p:spPr>
        <p:txBody>
          <a:bodyPr/>
          <a:lstStyle/>
          <a:p>
            <a:pPr algn="r"/>
            <a:fld id="{2066355A-084C-D24E-9AD2-7E4FC41EA627}" type="slidenum">
              <a:rPr lang="en-US" smtClean="0"/>
              <a:pPr algn="r"/>
              <a:t>‹#›</a:t>
            </a:fld>
            <a:endParaRPr lang="en-US" dirty="0"/>
          </a:p>
        </p:txBody>
      </p:sp>
      <p:pic>
        <p:nvPicPr>
          <p:cNvPr id="8" name="Picture 7" descr="AAO-HNS_Sprial_NOV201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25992">
            <a:off x="7766396" y="4541589"/>
            <a:ext cx="5911213" cy="4480118"/>
          </a:xfrm>
          <a:prstGeom prst="rect">
            <a:avLst/>
          </a:prstGeom>
        </p:spPr>
      </p:pic>
      <p:sp>
        <p:nvSpPr>
          <p:cNvPr id="11"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381504539"/>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2" name="Rectangle 11"/>
          <p:cNvSpPr/>
          <p:nvPr userDrawn="1"/>
        </p:nvSpPr>
        <p:spPr>
          <a:xfrm>
            <a:off x="0" y="914619"/>
            <a:ext cx="12209824" cy="594338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542436" y="4420061"/>
            <a:ext cx="10301725" cy="692596"/>
          </a:xfrm>
          <a:prstGeom prst="rect">
            <a:avLst/>
          </a:prstGeom>
        </p:spPr>
        <p:txBody>
          <a:bodyPr anchor="t"/>
          <a:lstStyle>
            <a:lvl1pPr algn="l">
              <a:defRPr sz="4000" b="1" cap="all" baseline="0"/>
            </a:lvl1pPr>
          </a:lstStyle>
          <a:p>
            <a:r>
              <a:rPr lang="en-US" dirty="0"/>
              <a:t>SECTION HEADER TITLE</a:t>
            </a:r>
          </a:p>
        </p:txBody>
      </p:sp>
      <p:sp>
        <p:nvSpPr>
          <p:cNvPr id="3" name="Text Placeholder 2"/>
          <p:cNvSpPr>
            <a:spLocks noGrp="1"/>
          </p:cNvSpPr>
          <p:nvPr>
            <p:ph type="body" idx="1" hasCustomPrompt="1"/>
          </p:nvPr>
        </p:nvSpPr>
        <p:spPr>
          <a:xfrm>
            <a:off x="542435" y="4007232"/>
            <a:ext cx="10301724" cy="399683"/>
          </a:xfr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HEADER SUBHEAD</a:t>
            </a:r>
          </a:p>
        </p:txBody>
      </p:sp>
      <p:pic>
        <p:nvPicPr>
          <p:cNvPr id="6" name="Picture 5" descr="AAO-HNS_Sprial_NOV2014_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05632" y="4694001"/>
            <a:ext cx="991456" cy="750445"/>
          </a:xfrm>
          <a:prstGeom prst="rect">
            <a:avLst/>
          </a:prstGeom>
        </p:spPr>
      </p:pic>
      <p:cxnSp>
        <p:nvCxnSpPr>
          <p:cNvPr id="7" name="Straight Connector 6"/>
          <p:cNvCxnSpPr/>
          <p:nvPr userDrawn="1"/>
        </p:nvCxnSpPr>
        <p:spPr>
          <a:xfrm>
            <a:off x="542432" y="5077403"/>
            <a:ext cx="10301725" cy="0"/>
          </a:xfrm>
          <a:prstGeom prst="line">
            <a:avLst/>
          </a:prstGeom>
          <a:ln w="3175">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797599"/>
            <a:ext cx="12209824" cy="25554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4064000" y="1048322"/>
            <a:ext cx="4074325" cy="498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8135500" y="1048322"/>
            <a:ext cx="4074325" cy="4984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10325" y="1048322"/>
            <a:ext cx="4074325" cy="4984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extBox 12"/>
          <p:cNvSpPr txBox="1"/>
          <p:nvPr userDrawn="1"/>
        </p:nvSpPr>
        <p:spPr>
          <a:xfrm>
            <a:off x="111436" y="6284808"/>
            <a:ext cx="12080565" cy="400110"/>
          </a:xfrm>
          <a:prstGeom prst="rect">
            <a:avLst/>
          </a:prstGeom>
          <a:noFill/>
        </p:spPr>
        <p:txBody>
          <a:bodyPr wrap="square" rtlCol="0">
            <a:spAutoFit/>
          </a:bodyPr>
          <a:lstStyle/>
          <a:p>
            <a:pPr algn="ctr"/>
            <a:r>
              <a:rPr lang="en-US" sz="1000" dirty="0">
                <a:solidFill>
                  <a:schemeClr val="accent1"/>
                </a:solidFill>
              </a:rPr>
              <a:t>www.entnet.org</a:t>
            </a:r>
          </a:p>
          <a:p>
            <a:pPr algn="ctr"/>
            <a:r>
              <a:rPr lang="en-US" sz="1000" dirty="0">
                <a:solidFill>
                  <a:schemeClr val="tx2"/>
                </a:solidFill>
              </a:rPr>
              <a:t>Empowering otolaryngologists–head</a:t>
            </a:r>
            <a:r>
              <a:rPr lang="en-US" sz="1000" baseline="0" dirty="0">
                <a:solidFill>
                  <a:schemeClr val="tx2"/>
                </a:solidFill>
              </a:rPr>
              <a:t> and neck surgeons to deliver the best patient care.</a:t>
            </a:r>
            <a:endParaRPr lang="en-US" sz="1000" dirty="0">
              <a:solidFill>
                <a:schemeClr val="tx2"/>
              </a:solidFill>
            </a:endParaRPr>
          </a:p>
        </p:txBody>
      </p:sp>
    </p:spTree>
    <p:extLst>
      <p:ext uri="{BB962C8B-B14F-4D97-AF65-F5344CB8AC3E}">
        <p14:creationId xmlns:p14="http://schemas.microsoft.com/office/powerpoint/2010/main" val="1798243170"/>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65"/>
            <a:ext cx="2844800" cy="365125"/>
          </a:xfrm>
          <a:prstGeom prst="rect">
            <a:avLst/>
          </a:prstGeom>
        </p:spPr>
        <p:txBody>
          <a:bodyPr/>
          <a:lstStyle/>
          <a:p>
            <a:fld id="{68C2560D-EC28-3B41-86E8-18F1CE0113B4}" type="datetimeFigureOut">
              <a:rPr lang="en-US" smtClean="0"/>
              <a:t>6/23/2016</a:t>
            </a:fld>
            <a:endParaRPr lang="en-US" dirty="0"/>
          </a:p>
        </p:txBody>
      </p:sp>
      <p:sp>
        <p:nvSpPr>
          <p:cNvPr id="5" name="Slide Number Placeholder 4"/>
          <p:cNvSpPr>
            <a:spLocks noGrp="1"/>
          </p:cNvSpPr>
          <p:nvPr>
            <p:ph type="sldNum" sz="quarter" idx="12"/>
          </p:nvPr>
        </p:nvSpPr>
        <p:spPr>
          <a:xfrm>
            <a:off x="8737600" y="6356365"/>
            <a:ext cx="2844800" cy="365125"/>
          </a:xfrm>
          <a:prstGeom prst="rect">
            <a:avLst/>
          </a:prstGeom>
        </p:spPr>
        <p:txBody>
          <a:bodyPr/>
          <a:lstStyle/>
          <a:p>
            <a:fld id="{2066355A-084C-D24E-9AD2-7E4FC41EA627}" type="slidenum">
              <a:rPr lang="en-US" smtClean="0"/>
              <a:t>‹#›</a:t>
            </a:fld>
            <a:endParaRPr lang="en-US" dirty="0"/>
          </a:p>
        </p:txBody>
      </p:sp>
      <p:pic>
        <p:nvPicPr>
          <p:cNvPr id="6" name="Picture 5" descr="AAO-HNS_Sprial_NOV201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25992">
            <a:off x="7766396" y="4541589"/>
            <a:ext cx="5911213" cy="4480118"/>
          </a:xfrm>
          <a:prstGeom prst="rect">
            <a:avLst/>
          </a:prstGeom>
        </p:spPr>
      </p:pic>
      <p:sp>
        <p:nvSpPr>
          <p:cNvPr id="8"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3739031962"/>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65"/>
            <a:ext cx="2844800" cy="365125"/>
          </a:xfrm>
          <a:prstGeom prst="rect">
            <a:avLst/>
          </a:prstGeom>
        </p:spPr>
        <p:txBody>
          <a:bodyPr/>
          <a:lstStyle/>
          <a:p>
            <a:fld id="{68C2560D-EC28-3B41-86E8-18F1CE0113B4}" type="datetimeFigureOut">
              <a:rPr lang="en-US" smtClean="0"/>
              <a:t>6/23/2016</a:t>
            </a:fld>
            <a:endParaRPr lang="en-US" dirty="0"/>
          </a:p>
        </p:txBody>
      </p:sp>
      <p:sp>
        <p:nvSpPr>
          <p:cNvPr id="4" name="Slide Number Placeholder 3"/>
          <p:cNvSpPr>
            <a:spLocks noGrp="1"/>
          </p:cNvSpPr>
          <p:nvPr>
            <p:ph type="sldNum" sz="quarter" idx="12"/>
          </p:nvPr>
        </p:nvSpPr>
        <p:spPr>
          <a:xfrm>
            <a:off x="8737600" y="6356365"/>
            <a:ext cx="2844800" cy="365125"/>
          </a:xfrm>
          <a:prstGeom prst="rect">
            <a:avLst/>
          </a:prstGeom>
        </p:spPr>
        <p:txBody>
          <a:bodyPr/>
          <a:lstStyle>
            <a:lvl1pPr algn="r">
              <a:defRPr/>
            </a:lvl1pPr>
          </a:lstStyle>
          <a:p>
            <a:fld id="{2066355A-084C-D24E-9AD2-7E4FC41EA627}" type="slidenum">
              <a:rPr lang="en-US" smtClean="0"/>
              <a:pPr/>
              <a:t>‹#›</a:t>
            </a:fld>
            <a:endParaRPr lang="en-US" dirty="0"/>
          </a:p>
        </p:txBody>
      </p:sp>
      <p:pic>
        <p:nvPicPr>
          <p:cNvPr id="7" name="Picture 6" descr="AAO-HNS_Sprial_NOV201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25992">
            <a:off x="7766396" y="4541589"/>
            <a:ext cx="5911213" cy="4480118"/>
          </a:xfrm>
          <a:prstGeom prst="rect">
            <a:avLst/>
          </a:prstGeom>
        </p:spPr>
      </p:pic>
      <p:sp>
        <p:nvSpPr>
          <p:cNvPr id="5"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280879388"/>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3" y="1263135"/>
            <a:ext cx="4011084" cy="1162050"/>
          </a:xfrm>
          <a:prstGeom prst="rect">
            <a:avLst/>
          </a:prstGeom>
        </p:spPr>
        <p:txBody>
          <a:bodyPr anchor="b"/>
          <a:lstStyle>
            <a:lvl1pPr algn="l">
              <a:defRPr sz="2000" b="1"/>
            </a:lvl1pPr>
          </a:lstStyle>
          <a:p>
            <a:r>
              <a:rPr lang="en-US" dirty="0"/>
              <a:t>TITLE STYLE</a:t>
            </a:r>
          </a:p>
        </p:txBody>
      </p:sp>
      <p:sp>
        <p:nvSpPr>
          <p:cNvPr id="3" name="Content Placeholder 2"/>
          <p:cNvSpPr>
            <a:spLocks noGrp="1"/>
          </p:cNvSpPr>
          <p:nvPr>
            <p:ph idx="1"/>
          </p:nvPr>
        </p:nvSpPr>
        <p:spPr>
          <a:xfrm>
            <a:off x="4766733" y="1263135"/>
            <a:ext cx="6815667" cy="48630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3" y="2425185"/>
            <a:ext cx="4011084" cy="3700978"/>
          </a:xfrm>
        </p:spPr>
        <p:txBody>
          <a:bodyPr/>
          <a:lstStyle>
            <a:lvl1pPr marL="285750" indent="-285750">
              <a:buFont typeface="Wingdings" charset="2"/>
              <a:buChar char="§"/>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a:xfrm>
            <a:off x="609600" y="6356365"/>
            <a:ext cx="2844800" cy="365125"/>
          </a:xfrm>
          <a:prstGeom prst="rect">
            <a:avLst/>
          </a:prstGeom>
        </p:spPr>
        <p:txBody>
          <a:bodyPr/>
          <a:lstStyle/>
          <a:p>
            <a:fld id="{68C2560D-EC28-3B41-86E8-18F1CE0113B4}" type="datetimeFigureOut">
              <a:rPr lang="en-US" smtClean="0"/>
              <a:t>6/23/2016</a:t>
            </a:fld>
            <a:endParaRPr lang="en-US" dirty="0"/>
          </a:p>
        </p:txBody>
      </p:sp>
      <p:sp>
        <p:nvSpPr>
          <p:cNvPr id="7" name="Slide Number Placeholder 6"/>
          <p:cNvSpPr>
            <a:spLocks noGrp="1"/>
          </p:cNvSpPr>
          <p:nvPr>
            <p:ph type="sldNum" sz="quarter" idx="12"/>
          </p:nvPr>
        </p:nvSpPr>
        <p:spPr>
          <a:xfrm>
            <a:off x="8737600" y="6356365"/>
            <a:ext cx="2844800" cy="365125"/>
          </a:xfrm>
          <a:prstGeom prst="rect">
            <a:avLst/>
          </a:prstGeom>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pic>
        <p:nvPicPr>
          <p:cNvPr id="10" name="Picture 9" descr="AAO-HNS_Sprial_NOV201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25992">
            <a:off x="7766396" y="4541589"/>
            <a:ext cx="5911213" cy="4480118"/>
          </a:xfrm>
          <a:prstGeom prst="rect">
            <a:avLst/>
          </a:prstGeom>
        </p:spPr>
      </p:pic>
      <p:sp>
        <p:nvSpPr>
          <p:cNvPr id="8"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4044291037"/>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ctr">
              <a:defRPr sz="2000" b="1"/>
            </a:lvl1pPr>
          </a:lstStyle>
          <a:p>
            <a:r>
              <a:rPr lang="en-US" dirty="0"/>
              <a:t>TITLE STYLE</a:t>
            </a:r>
          </a:p>
        </p:txBody>
      </p:sp>
      <p:sp>
        <p:nvSpPr>
          <p:cNvPr id="3" name="Picture Placeholder 2"/>
          <p:cNvSpPr>
            <a:spLocks noGrp="1"/>
          </p:cNvSpPr>
          <p:nvPr>
            <p:ph type="pic" idx="1"/>
          </p:nvPr>
        </p:nvSpPr>
        <p:spPr>
          <a:xfrm>
            <a:off x="2389717" y="1201351"/>
            <a:ext cx="7315200" cy="35262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65"/>
            <a:ext cx="2844800" cy="365125"/>
          </a:xfrm>
          <a:prstGeom prst="rect">
            <a:avLst/>
          </a:prstGeom>
        </p:spPr>
        <p:txBody>
          <a:bodyPr/>
          <a:lstStyle/>
          <a:p>
            <a:fld id="{68C2560D-EC28-3B41-86E8-18F1CE0113B4}" type="datetimeFigureOut">
              <a:rPr lang="en-US" smtClean="0"/>
              <a:t>6/23/2016</a:t>
            </a:fld>
            <a:endParaRPr lang="en-US" dirty="0"/>
          </a:p>
        </p:txBody>
      </p:sp>
      <p:sp>
        <p:nvSpPr>
          <p:cNvPr id="7" name="Slide Number Placeholder 6"/>
          <p:cNvSpPr>
            <a:spLocks noGrp="1"/>
          </p:cNvSpPr>
          <p:nvPr>
            <p:ph type="sldNum" sz="quarter" idx="12"/>
          </p:nvPr>
        </p:nvSpPr>
        <p:spPr>
          <a:xfrm>
            <a:off x="8737600" y="6356365"/>
            <a:ext cx="2844800" cy="365125"/>
          </a:xfrm>
          <a:prstGeom prst="rect">
            <a:avLst/>
          </a:prstGeom>
        </p:spPr>
        <p:txBody>
          <a:bodyPr/>
          <a:lstStyle/>
          <a:p>
            <a:fld id="{2066355A-084C-D24E-9AD2-7E4FC41EA627}" type="slidenum">
              <a:rPr lang="en-US" smtClean="0"/>
              <a:t>‹#›</a:t>
            </a:fld>
            <a:endParaRPr lang="en-US" dirty="0"/>
          </a:p>
        </p:txBody>
      </p:sp>
      <p:pic>
        <p:nvPicPr>
          <p:cNvPr id="9" name="Picture 8" descr="AAO-HNS_Sprial_NOV201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25992">
            <a:off x="7766396" y="4541589"/>
            <a:ext cx="5911213" cy="4480118"/>
          </a:xfrm>
          <a:prstGeom prst="rect">
            <a:avLst/>
          </a:prstGeom>
        </p:spPr>
      </p:pic>
      <p:sp>
        <p:nvSpPr>
          <p:cNvPr id="10"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2529386162"/>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65"/>
            <a:ext cx="2844800" cy="365125"/>
          </a:xfrm>
          <a:prstGeom prst="rect">
            <a:avLst/>
          </a:prstGeom>
        </p:spPr>
        <p:txBody>
          <a:bodyPr/>
          <a:lstStyle/>
          <a:p>
            <a:fld id="{68C2560D-EC28-3B41-86E8-18F1CE0113B4}" type="datetimeFigureOut">
              <a:rPr lang="en-US" smtClean="0"/>
              <a:t>6/23/2016</a:t>
            </a:fld>
            <a:endParaRPr lang="en-US" dirty="0"/>
          </a:p>
        </p:txBody>
      </p:sp>
      <p:sp>
        <p:nvSpPr>
          <p:cNvPr id="6" name="Slide Number Placeholder 5"/>
          <p:cNvSpPr>
            <a:spLocks noGrp="1"/>
          </p:cNvSpPr>
          <p:nvPr>
            <p:ph type="sldNum" sz="quarter" idx="12"/>
          </p:nvPr>
        </p:nvSpPr>
        <p:spPr>
          <a:xfrm>
            <a:off x="8737600" y="6356365"/>
            <a:ext cx="2844800" cy="365125"/>
          </a:xfrm>
          <a:prstGeom prst="rect">
            <a:avLst/>
          </a:prstGeom>
        </p:spPr>
        <p:txBody>
          <a:bodyPr/>
          <a:lstStyle/>
          <a:p>
            <a:fld id="{2066355A-084C-D24E-9AD2-7E4FC41EA627}" type="slidenum">
              <a:rPr lang="en-US" smtClean="0"/>
              <a:t>‹#›</a:t>
            </a:fld>
            <a:endParaRPr lang="en-US" dirty="0"/>
          </a:p>
        </p:txBody>
      </p:sp>
      <p:pic>
        <p:nvPicPr>
          <p:cNvPr id="7" name="Picture 6" descr="AAO-HNS_Sprial_NOV201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25992">
            <a:off x="7766396" y="4541589"/>
            <a:ext cx="5911213" cy="4480118"/>
          </a:xfrm>
          <a:prstGeom prst="rect">
            <a:avLst/>
          </a:prstGeom>
        </p:spPr>
      </p:pic>
      <p:sp>
        <p:nvSpPr>
          <p:cNvPr id="9"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689338971"/>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1173900"/>
            <a:ext cx="2743200" cy="4952271"/>
          </a:xfrm>
          <a:prstGeom prst="rect">
            <a:avLst/>
          </a:prstGeom>
        </p:spPr>
        <p:txBody>
          <a:bodyPr vert="eaVert"/>
          <a:lstStyle>
            <a:lvl1pPr algn="l">
              <a:defRPr/>
            </a:lvl1pPr>
          </a:lstStyle>
          <a:p>
            <a:r>
              <a:rPr lang="en-US" dirty="0"/>
              <a:t>TITLE STYLE</a:t>
            </a:r>
          </a:p>
        </p:txBody>
      </p:sp>
      <p:sp>
        <p:nvSpPr>
          <p:cNvPr id="3" name="Vertical Text Placeholder 2"/>
          <p:cNvSpPr>
            <a:spLocks noGrp="1"/>
          </p:cNvSpPr>
          <p:nvPr>
            <p:ph type="body" orient="vert" idx="1"/>
          </p:nvPr>
        </p:nvSpPr>
        <p:spPr>
          <a:xfrm>
            <a:off x="609600" y="1173900"/>
            <a:ext cx="8026400" cy="4952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65"/>
            <a:ext cx="2844800" cy="365125"/>
          </a:xfrm>
          <a:prstGeom prst="rect">
            <a:avLst/>
          </a:prstGeom>
        </p:spPr>
        <p:txBody>
          <a:bodyPr/>
          <a:lstStyle/>
          <a:p>
            <a:fld id="{68C2560D-EC28-3B41-86E8-18F1CE0113B4}" type="datetimeFigureOut">
              <a:rPr lang="en-US" smtClean="0"/>
              <a:t>6/23/2016</a:t>
            </a:fld>
            <a:endParaRPr lang="en-US" dirty="0"/>
          </a:p>
        </p:txBody>
      </p:sp>
      <p:sp>
        <p:nvSpPr>
          <p:cNvPr id="6" name="Slide Number Placeholder 5"/>
          <p:cNvSpPr>
            <a:spLocks noGrp="1"/>
          </p:cNvSpPr>
          <p:nvPr>
            <p:ph type="sldNum" sz="quarter" idx="12"/>
          </p:nvPr>
        </p:nvSpPr>
        <p:spPr>
          <a:xfrm>
            <a:off x="8737600" y="6356365"/>
            <a:ext cx="2844800" cy="365125"/>
          </a:xfrm>
          <a:prstGeom prst="rect">
            <a:avLst/>
          </a:prstGeom>
        </p:spPr>
        <p:txBody>
          <a:bodyPr/>
          <a:lstStyle/>
          <a:p>
            <a:fld id="{2066355A-084C-D24E-9AD2-7E4FC41EA627}" type="slidenum">
              <a:rPr lang="en-US" smtClean="0"/>
              <a:t>‹#›</a:t>
            </a:fld>
            <a:endParaRPr lang="en-US" dirty="0"/>
          </a:p>
        </p:txBody>
      </p:sp>
      <p:pic>
        <p:nvPicPr>
          <p:cNvPr id="7" name="Picture 6" descr="AAO-HNS_Sprial_NOV201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25992">
            <a:off x="7766396" y="4541589"/>
            <a:ext cx="5911213" cy="4480118"/>
          </a:xfrm>
          <a:prstGeom prst="rect">
            <a:avLst/>
          </a:prstGeom>
        </p:spPr>
      </p:pic>
      <p:sp>
        <p:nvSpPr>
          <p:cNvPr id="9"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2669699272"/>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087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76866"/>
            <a:ext cx="5384800" cy="48492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276867"/>
            <a:ext cx="5384800" cy="48492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9600" y="6356365"/>
            <a:ext cx="2844800" cy="365125"/>
          </a:xfrm>
          <a:prstGeom prst="rect">
            <a:avLst/>
          </a:prstGeom>
        </p:spPr>
        <p:txBody>
          <a:bodyPr/>
          <a:lstStyle/>
          <a:p>
            <a:fld id="{68C2560D-EC28-3B41-86E8-18F1CE0113B4}" type="datetimeFigureOut">
              <a:rPr lang="en-US" smtClean="0"/>
              <a:pPr/>
              <a:t>6/23/2016</a:t>
            </a:fld>
            <a:endParaRPr lang="en-US" dirty="0"/>
          </a:p>
        </p:txBody>
      </p:sp>
      <p:sp>
        <p:nvSpPr>
          <p:cNvPr id="7" name="Slide Number Placeholder 6"/>
          <p:cNvSpPr>
            <a:spLocks noGrp="1"/>
          </p:cNvSpPr>
          <p:nvPr>
            <p:ph type="sldNum" sz="quarter" idx="12"/>
          </p:nvPr>
        </p:nvSpPr>
        <p:spPr>
          <a:xfrm>
            <a:off x="8737600" y="6356365"/>
            <a:ext cx="2844800" cy="365125"/>
          </a:xfrm>
          <a:prstGeom prst="rect">
            <a:avLst/>
          </a:prstGeom>
        </p:spPr>
        <p:txBody>
          <a:bodyPr/>
          <a:lstStyle/>
          <a:p>
            <a:fld id="{2C6B1FF6-39B9-40F5-8B67-33C6354A3D4F}" type="slidenum">
              <a:rPr lang="en-US" smtClean="0"/>
              <a:pPr/>
              <a:t>‹#›</a:t>
            </a:fld>
            <a:endParaRPr lang="en-US" dirty="0">
              <a:solidFill>
                <a:schemeClr val="accent3">
                  <a:shade val="75000"/>
                </a:schemeClr>
              </a:solidFill>
            </a:endParaRPr>
          </a:p>
        </p:txBody>
      </p:sp>
      <p:sp>
        <p:nvSpPr>
          <p:cNvPr id="10"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2959175559"/>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5"/>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0037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noAutofit/>
          </a:bodyPr>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65"/>
            <a:ext cx="2844800" cy="365125"/>
          </a:xfrm>
          <a:prstGeom prst="rect">
            <a:avLst/>
          </a:prstGeom>
        </p:spPr>
        <p:txBody>
          <a:bodyPr/>
          <a:lstStyle/>
          <a:p>
            <a:fld id="{68C2560D-EC28-3B41-86E8-18F1CE0113B4}" type="datetimeFigureOut">
              <a:rPr lang="en-US" smtClean="0"/>
              <a:pPr/>
              <a:t>6/23/2016</a:t>
            </a:fld>
            <a:endParaRPr lang="en-US" dirty="0"/>
          </a:p>
        </p:txBody>
      </p:sp>
      <p:sp>
        <p:nvSpPr>
          <p:cNvPr id="9" name="Slide Number Placeholder 8"/>
          <p:cNvSpPr>
            <a:spLocks noGrp="1"/>
          </p:cNvSpPr>
          <p:nvPr>
            <p:ph type="sldNum" sz="quarter" idx="12"/>
          </p:nvPr>
        </p:nvSpPr>
        <p:spPr>
          <a:xfrm>
            <a:off x="8737600" y="6356365"/>
            <a:ext cx="2844800" cy="365125"/>
          </a:xfrm>
          <a:prstGeom prst="rect">
            <a:avLst/>
          </a:prstGeom>
        </p:spPr>
        <p:txBody>
          <a:bodyPr/>
          <a:lstStyle/>
          <a:p>
            <a:fld id="{2C6B1FF6-39B9-40F5-8B67-33C6354A3D4F}" type="slidenum">
              <a:rPr lang="en-US" smtClean="0"/>
              <a:pPr/>
              <a:t>‹#›</a:t>
            </a:fld>
            <a:endParaRPr lang="en-US" dirty="0">
              <a:solidFill>
                <a:schemeClr val="accent3">
                  <a:shade val="75000"/>
                </a:schemeClr>
              </a:solidFill>
            </a:endParaRPr>
          </a:p>
        </p:txBody>
      </p:sp>
      <p:sp>
        <p:nvSpPr>
          <p:cNvPr id="12"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4283538330"/>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65"/>
            <a:ext cx="2844800" cy="365125"/>
          </a:xfrm>
          <a:prstGeom prst="rect">
            <a:avLst/>
          </a:prstGeom>
        </p:spPr>
        <p:txBody>
          <a:bodyPr/>
          <a:lstStyle/>
          <a:p>
            <a:fld id="{68C2560D-EC28-3B41-86E8-18F1CE0113B4}" type="datetimeFigureOut">
              <a:rPr lang="en-US" smtClean="0"/>
              <a:pPr/>
              <a:t>6/23/2016</a:t>
            </a:fld>
            <a:endParaRPr lang="en-US" dirty="0"/>
          </a:p>
        </p:txBody>
      </p:sp>
      <p:sp>
        <p:nvSpPr>
          <p:cNvPr id="5" name="Slide Number Placeholder 4"/>
          <p:cNvSpPr>
            <a:spLocks noGrp="1"/>
          </p:cNvSpPr>
          <p:nvPr>
            <p:ph type="sldNum" sz="quarter" idx="12"/>
          </p:nvPr>
        </p:nvSpPr>
        <p:spPr>
          <a:xfrm>
            <a:off x="8737600" y="6356365"/>
            <a:ext cx="2844800" cy="365125"/>
          </a:xfrm>
          <a:prstGeom prst="rect">
            <a:avLst/>
          </a:prstGeom>
        </p:spPr>
        <p:txBody>
          <a:bodyPr/>
          <a:lstStyle/>
          <a:p>
            <a:fld id="{2C6B1FF6-39B9-40F5-8B67-33C6354A3D4F}" type="slidenum">
              <a:rPr lang="en-US" smtClean="0"/>
              <a:pPr/>
              <a:t>‹#›</a:t>
            </a:fld>
            <a:endParaRPr lang="en-US" dirty="0">
              <a:solidFill>
                <a:schemeClr val="accent3">
                  <a:shade val="75000"/>
                </a:schemeClr>
              </a:solidFill>
            </a:endParaRPr>
          </a:p>
        </p:txBody>
      </p:sp>
      <p:sp>
        <p:nvSpPr>
          <p:cNvPr id="8"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586475816"/>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65"/>
            <a:ext cx="2844800" cy="365125"/>
          </a:xfrm>
          <a:prstGeom prst="rect">
            <a:avLst/>
          </a:prstGeom>
        </p:spPr>
        <p:txBody>
          <a:bodyPr/>
          <a:lstStyle/>
          <a:p>
            <a:fld id="{68C2560D-EC28-3B41-86E8-18F1CE0113B4}" type="datetimeFigureOut">
              <a:rPr lang="en-US" smtClean="0"/>
              <a:pPr/>
              <a:t>6/23/2016</a:t>
            </a:fld>
            <a:endParaRPr lang="en-US" dirty="0"/>
          </a:p>
        </p:txBody>
      </p:sp>
      <p:sp>
        <p:nvSpPr>
          <p:cNvPr id="4" name="Slide Number Placeholder 3"/>
          <p:cNvSpPr>
            <a:spLocks noGrp="1"/>
          </p:cNvSpPr>
          <p:nvPr>
            <p:ph type="sldNum" sz="quarter" idx="12"/>
          </p:nvPr>
        </p:nvSpPr>
        <p:spPr>
          <a:xfrm>
            <a:off x="8737600" y="6356365"/>
            <a:ext cx="2844800" cy="365125"/>
          </a:xfrm>
          <a:prstGeom prst="rect">
            <a:avLst/>
          </a:prstGeom>
        </p:spPr>
        <p:txBody>
          <a:bodyPr/>
          <a:lstStyle>
            <a:lvl1pPr algn="r">
              <a:defRPr/>
            </a:lvl1pPr>
          </a:lstStyle>
          <a:p>
            <a:fld id="{2C6B1FF6-39B9-40F5-8B67-33C6354A3D4F}" type="slidenum">
              <a:rPr lang="en-US" smtClean="0"/>
              <a:pPr/>
              <a:t>‹#›</a:t>
            </a:fld>
            <a:endParaRPr lang="en-US" dirty="0">
              <a:solidFill>
                <a:schemeClr val="accent3">
                  <a:shade val="75000"/>
                </a:schemeClr>
              </a:solidFill>
            </a:endParaRPr>
          </a:p>
        </p:txBody>
      </p:sp>
    </p:spTree>
    <p:extLst>
      <p:ext uri="{BB962C8B-B14F-4D97-AF65-F5344CB8AC3E}">
        <p14:creationId xmlns:p14="http://schemas.microsoft.com/office/powerpoint/2010/main" val="3491324048"/>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3" y="1263135"/>
            <a:ext cx="4011084" cy="1162050"/>
          </a:xfrm>
          <a:prstGeom prst="rect">
            <a:avLst/>
          </a:prstGeom>
        </p:spPr>
        <p:txBody>
          <a:bodyPr anchor="b"/>
          <a:lstStyle>
            <a:lvl1pPr algn="l">
              <a:defRPr sz="2000" b="1">
                <a:solidFill>
                  <a:schemeClr val="accent6"/>
                </a:solidFill>
              </a:defRPr>
            </a:lvl1pPr>
          </a:lstStyle>
          <a:p>
            <a:r>
              <a:rPr lang="en-US" dirty="0"/>
              <a:t>TITLE STYLE</a:t>
            </a:r>
          </a:p>
        </p:txBody>
      </p:sp>
      <p:sp>
        <p:nvSpPr>
          <p:cNvPr id="3" name="Content Placeholder 2"/>
          <p:cNvSpPr>
            <a:spLocks noGrp="1"/>
          </p:cNvSpPr>
          <p:nvPr>
            <p:ph idx="1"/>
          </p:nvPr>
        </p:nvSpPr>
        <p:spPr>
          <a:xfrm>
            <a:off x="4766733" y="1263135"/>
            <a:ext cx="6815667" cy="48630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3" y="2425185"/>
            <a:ext cx="4011084" cy="3700978"/>
          </a:xfrm>
        </p:spPr>
        <p:txBody>
          <a:bodyPr/>
          <a:lstStyle>
            <a:lvl1pPr marL="285750" indent="-285750">
              <a:buFont typeface="Wingdings" charset="2"/>
              <a:buChar char="§"/>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a:xfrm>
            <a:off x="609600" y="6356365"/>
            <a:ext cx="2844800" cy="365125"/>
          </a:xfrm>
          <a:prstGeom prst="rect">
            <a:avLst/>
          </a:prstGeom>
        </p:spPr>
        <p:txBody>
          <a:bodyPr/>
          <a:lstStyle/>
          <a:p>
            <a:fld id="{68C2560D-EC28-3B41-86E8-18F1CE0113B4}" type="datetimeFigureOut">
              <a:rPr lang="en-US" smtClean="0"/>
              <a:pPr/>
              <a:t>6/23/2016</a:t>
            </a:fld>
            <a:endParaRPr lang="en-US" dirty="0"/>
          </a:p>
        </p:txBody>
      </p:sp>
      <p:sp>
        <p:nvSpPr>
          <p:cNvPr id="7" name="Slide Number Placeholder 6"/>
          <p:cNvSpPr>
            <a:spLocks noGrp="1"/>
          </p:cNvSpPr>
          <p:nvPr>
            <p:ph type="sldNum" sz="quarter" idx="12"/>
          </p:nvPr>
        </p:nvSpPr>
        <p:spPr>
          <a:xfrm>
            <a:off x="8737600" y="6356365"/>
            <a:ext cx="2844800" cy="365125"/>
          </a:xfrm>
          <a:prstGeom prst="rect">
            <a:avLst/>
          </a:prstGeom>
        </p:spPr>
        <p:txBody>
          <a:bodyPr/>
          <a:lstStyle/>
          <a:p>
            <a:fld id="{2C6B1FF6-39B9-40F5-8B67-33C6354A3D4F}" type="slidenum">
              <a:rPr lang="en-US" smtClean="0"/>
              <a:pPr/>
              <a:t>‹#›</a:t>
            </a:fld>
            <a:endParaRPr lang="en-US" dirty="0">
              <a:solidFill>
                <a:schemeClr val="accent3">
                  <a:shade val="75000"/>
                </a:schemeClr>
              </a:solidFill>
            </a:endParaRPr>
          </a:p>
        </p:txBody>
      </p:sp>
      <p:sp>
        <p:nvSpPr>
          <p:cNvPr id="8"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1583830710"/>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ctr">
              <a:defRPr sz="2000" b="1">
                <a:solidFill>
                  <a:srgbClr val="3C3C3C"/>
                </a:solidFill>
              </a:defRPr>
            </a:lvl1pPr>
          </a:lstStyle>
          <a:p>
            <a:r>
              <a:rPr lang="en-US" dirty="0"/>
              <a:t>TITLE STYLE</a:t>
            </a:r>
          </a:p>
        </p:txBody>
      </p:sp>
      <p:sp>
        <p:nvSpPr>
          <p:cNvPr id="3" name="Picture Placeholder 2"/>
          <p:cNvSpPr>
            <a:spLocks noGrp="1"/>
          </p:cNvSpPr>
          <p:nvPr>
            <p:ph type="pic" idx="1"/>
          </p:nvPr>
        </p:nvSpPr>
        <p:spPr>
          <a:xfrm>
            <a:off x="2389717" y="1201351"/>
            <a:ext cx="7315200" cy="35262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65"/>
            <a:ext cx="2844800" cy="365125"/>
          </a:xfrm>
          <a:prstGeom prst="rect">
            <a:avLst/>
          </a:prstGeom>
        </p:spPr>
        <p:txBody>
          <a:bodyPr/>
          <a:lstStyle/>
          <a:p>
            <a:fld id="{68C2560D-EC28-3B41-86E8-18F1CE0113B4}" type="datetimeFigureOut">
              <a:rPr lang="en-US" smtClean="0"/>
              <a:pPr/>
              <a:t>6/23/2016</a:t>
            </a:fld>
            <a:endParaRPr lang="en-US" dirty="0"/>
          </a:p>
        </p:txBody>
      </p:sp>
      <p:sp>
        <p:nvSpPr>
          <p:cNvPr id="7" name="Slide Number Placeholder 6"/>
          <p:cNvSpPr>
            <a:spLocks noGrp="1"/>
          </p:cNvSpPr>
          <p:nvPr>
            <p:ph type="sldNum" sz="quarter" idx="12"/>
          </p:nvPr>
        </p:nvSpPr>
        <p:spPr>
          <a:xfrm>
            <a:off x="8737600" y="6356365"/>
            <a:ext cx="2844800" cy="365125"/>
          </a:xfrm>
          <a:prstGeom prst="rect">
            <a:avLst/>
          </a:prstGeom>
        </p:spPr>
        <p:txBody>
          <a:bodyPr/>
          <a:lstStyle/>
          <a:p>
            <a:fld id="{2C6B1FF6-39B9-40F5-8B67-33C6354A3D4F}" type="slidenum">
              <a:rPr lang="en-US" smtClean="0"/>
              <a:pPr/>
              <a:t>‹#›</a:t>
            </a:fld>
            <a:endParaRPr lang="en-US" dirty="0">
              <a:solidFill>
                <a:schemeClr val="accent3">
                  <a:shade val="75000"/>
                </a:schemeClr>
              </a:solidFill>
            </a:endParaRPr>
          </a:p>
        </p:txBody>
      </p:sp>
      <p:sp>
        <p:nvSpPr>
          <p:cNvPr id="10" name="Text Placeholder 5"/>
          <p:cNvSpPr>
            <a:spLocks noGrp="1"/>
          </p:cNvSpPr>
          <p:nvPr>
            <p:ph type="body" sz="quarter" idx="13" hasCustomPrompt="1"/>
          </p:nvPr>
        </p:nvSpPr>
        <p:spPr>
          <a:xfrm>
            <a:off x="4017435"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1346199273"/>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1" y="1098166"/>
            <a:ext cx="12192000" cy="5759834"/>
          </a:xfrm>
          <a:prstGeom prst="rect">
            <a:avLst/>
          </a:prstGeom>
          <a:solidFill>
            <a:srgbClr val="FEFFFC"/>
          </a:solidFill>
          <a:ln>
            <a:solidFill>
              <a:srgbClr val="FEFFF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AO-HNS_logo RED_large.eps"/>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111444" y="88215"/>
            <a:ext cx="3308751" cy="644652"/>
          </a:xfrm>
          <a:prstGeom prst="rect">
            <a:avLst/>
          </a:prstGeom>
        </p:spPr>
      </p:pic>
      <p:sp>
        <p:nvSpPr>
          <p:cNvPr id="8" name="Rectangle 7"/>
          <p:cNvSpPr/>
          <p:nvPr/>
        </p:nvSpPr>
        <p:spPr>
          <a:xfrm>
            <a:off x="4064000" y="1048322"/>
            <a:ext cx="4074325" cy="498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p:nvSpPr>
        <p:spPr>
          <a:xfrm>
            <a:off x="8135500" y="1048322"/>
            <a:ext cx="4074325" cy="4984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10325" y="1048322"/>
            <a:ext cx="4074325" cy="4984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Date Placeholder 4"/>
          <p:cNvSpPr>
            <a:spLocks noGrp="1"/>
          </p:cNvSpPr>
          <p:nvPr>
            <p:ph type="dt" sz="half" idx="2"/>
          </p:nvPr>
        </p:nvSpPr>
        <p:spPr>
          <a:xfrm>
            <a:off x="609600" y="6277405"/>
            <a:ext cx="2844800" cy="365125"/>
          </a:xfrm>
          <a:prstGeom prst="rect">
            <a:avLst/>
          </a:prstGeom>
        </p:spPr>
        <p:txBody>
          <a:bodyPr/>
          <a:lstStyle>
            <a:lvl1pPr>
              <a:defRPr sz="1200"/>
            </a:lvl1pPr>
          </a:lstStyle>
          <a:p>
            <a:fld id="{68C2560D-EC28-3B41-86E8-18F1CE0113B4}" type="datetimeFigureOut">
              <a:rPr lang="en-US" smtClean="0"/>
              <a:pPr/>
              <a:t>6/23/2016</a:t>
            </a:fld>
            <a:endParaRPr lang="en-US" dirty="0"/>
          </a:p>
        </p:txBody>
      </p:sp>
      <p:sp>
        <p:nvSpPr>
          <p:cNvPr id="17" name="Slide Number Placeholder 6"/>
          <p:cNvSpPr>
            <a:spLocks noGrp="1"/>
          </p:cNvSpPr>
          <p:nvPr>
            <p:ph type="sldNum" sz="quarter" idx="4"/>
          </p:nvPr>
        </p:nvSpPr>
        <p:spPr>
          <a:xfrm>
            <a:off x="8737600" y="6277405"/>
            <a:ext cx="2844800" cy="365125"/>
          </a:xfrm>
          <a:prstGeom prst="rect">
            <a:avLst/>
          </a:prstGeom>
        </p:spPr>
        <p:txBody>
          <a:bodyPr/>
          <a:lstStyle>
            <a:lvl1pPr algn="r">
              <a:defRPr sz="1200"/>
            </a:lvl1pPr>
          </a:lstStyle>
          <a:p>
            <a:fld id="{2C6B1FF6-39B9-40F5-8B67-33C6354A3D4F}" type="slidenum">
              <a:rPr lang="en-US" smtClean="0"/>
              <a:pPr/>
              <a:t>‹#›</a:t>
            </a:fld>
            <a:endParaRPr lang="en-US" dirty="0">
              <a:solidFill>
                <a:schemeClr val="accent3">
                  <a:shade val="75000"/>
                </a:schemeClr>
              </a:solidFill>
            </a:endParaRPr>
          </a:p>
        </p:txBody>
      </p:sp>
      <p:sp>
        <p:nvSpPr>
          <p:cNvPr id="11" name="Rectangle 10"/>
          <p:cNvSpPr/>
          <p:nvPr/>
        </p:nvSpPr>
        <p:spPr>
          <a:xfrm>
            <a:off x="-10325" y="6400800"/>
            <a:ext cx="12220149" cy="4572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extBox 12"/>
          <p:cNvSpPr txBox="1"/>
          <p:nvPr/>
        </p:nvSpPr>
        <p:spPr>
          <a:xfrm>
            <a:off x="9836" y="6477015"/>
            <a:ext cx="9134165" cy="246221"/>
          </a:xfrm>
          <a:prstGeom prst="rect">
            <a:avLst/>
          </a:prstGeom>
          <a:noFill/>
        </p:spPr>
        <p:txBody>
          <a:bodyPr wrap="square" rtlCol="0">
            <a:spAutoFit/>
          </a:bodyPr>
          <a:lstStyle/>
          <a:p>
            <a:pPr algn="l" defTabSz="457200"/>
            <a:r>
              <a:rPr lang="en-US" sz="1000" dirty="0">
                <a:solidFill>
                  <a:srgbClr val="FEFFFC"/>
                </a:solidFill>
              </a:rPr>
              <a:t>Empowering otolaryngologist–head and neck surgeons to deliver the best patient care</a:t>
            </a:r>
          </a:p>
        </p:txBody>
      </p:sp>
      <p:sp>
        <p:nvSpPr>
          <p:cNvPr id="14" name="TextBox 13"/>
          <p:cNvSpPr txBox="1"/>
          <p:nvPr/>
        </p:nvSpPr>
        <p:spPr>
          <a:xfrm>
            <a:off x="9974223" y="6437152"/>
            <a:ext cx="2061007" cy="292388"/>
          </a:xfrm>
          <a:prstGeom prst="rect">
            <a:avLst/>
          </a:prstGeom>
          <a:noFill/>
        </p:spPr>
        <p:txBody>
          <a:bodyPr wrap="square" rtlCol="0">
            <a:spAutoFit/>
          </a:bodyPr>
          <a:lstStyle/>
          <a:p>
            <a:pPr algn="r"/>
            <a:r>
              <a:rPr lang="en-US" sz="1300" b="1" dirty="0">
                <a:solidFill>
                  <a:srgbClr val="FEFFFC"/>
                </a:solidFill>
              </a:rPr>
              <a:t>www.entnet.org</a:t>
            </a:r>
          </a:p>
        </p:txBody>
      </p:sp>
    </p:spTree>
    <p:extLst>
      <p:ext uri="{BB962C8B-B14F-4D97-AF65-F5344CB8AC3E}">
        <p14:creationId xmlns:p14="http://schemas.microsoft.com/office/powerpoint/2010/main" val="3971266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Lst>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txStyles>
    <p:titleStyle>
      <a:lvl1pPr algn="r" defTabSz="457200" rtl="0" eaLnBrk="1" latinLnBrk="0" hangingPunct="1">
        <a:spcBef>
          <a:spcPct val="0"/>
        </a:spcBef>
        <a:buNone/>
        <a:defRPr sz="3200" kern="1200">
          <a:solidFill>
            <a:schemeClr val="tx1"/>
          </a:solidFill>
          <a:latin typeface="+mj-lt"/>
          <a:ea typeface="+mj-ea"/>
          <a:cs typeface="+mj-cs"/>
        </a:defRPr>
      </a:lvl1pPr>
    </p:titleStyle>
    <p:bodyStyle>
      <a:lvl1pPr marL="182880" indent="-182880" algn="l" defTabSz="457200" rtl="0" eaLnBrk="1" latinLnBrk="0" hangingPunct="1">
        <a:spcBef>
          <a:spcPct val="20000"/>
        </a:spcBef>
        <a:buClr>
          <a:schemeClr val="tx2"/>
        </a:buClr>
        <a:buFont typeface="Wingdings" charset="2"/>
        <a:buChar char="§"/>
        <a:defRPr sz="3200" kern="1200">
          <a:solidFill>
            <a:schemeClr val="accent6"/>
          </a:solidFill>
          <a:latin typeface="+mn-lt"/>
          <a:ea typeface="+mn-ea"/>
          <a:cs typeface="+mn-cs"/>
        </a:defRPr>
      </a:lvl1pPr>
      <a:lvl2pPr marL="742950" indent="-285750" algn="l" defTabSz="457200" rtl="0" eaLnBrk="1" latinLnBrk="0" hangingPunct="1">
        <a:spcBef>
          <a:spcPct val="20000"/>
        </a:spcBef>
        <a:buClr>
          <a:schemeClr val="tx2"/>
        </a:buClr>
        <a:buFont typeface="Wingdings" charset="2"/>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tx2"/>
        </a:buClr>
        <a:buSzPct val="50000"/>
        <a:buFont typeface="Wingdings" charset="2"/>
        <a:buChar char=""/>
        <a:defRPr sz="2400" kern="1200">
          <a:solidFill>
            <a:schemeClr val="accent6"/>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chemeClr val="accent6"/>
          </a:solidFill>
          <a:latin typeface="+mn-lt"/>
          <a:ea typeface="+mn-ea"/>
          <a:cs typeface="+mn-cs"/>
        </a:defRPr>
      </a:lvl4pPr>
      <a:lvl5pPr marL="2057400" indent="-228600" algn="l" defTabSz="457200" rtl="0" eaLnBrk="1" latinLnBrk="0" hangingPunct="1">
        <a:spcBef>
          <a:spcPct val="20000"/>
        </a:spcBef>
        <a:buSzPct val="25000"/>
        <a:buFont typeface="Wingdings" charset="2"/>
        <a:buChar char=""/>
        <a:defRPr sz="2000" i="1" kern="120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ntnet.org/content/icd-10-coding-resources" TargetMode="External"/><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0.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www.entnet.org/content/pqrswizar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hyperlink" Target="mailto:entdre@aol.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432" y="2704761"/>
            <a:ext cx="10301725" cy="2340251"/>
          </a:xfrm>
        </p:spPr>
        <p:txBody>
          <a:bodyPr>
            <a:normAutofit/>
          </a:bodyPr>
          <a:lstStyle/>
          <a:p>
            <a:pPr algn="ctr"/>
            <a:r>
              <a:rPr lang="en-US" sz="2000" u="sng" dirty="0">
                <a:solidFill>
                  <a:schemeClr val="accent6"/>
                </a:solidFill>
              </a:rPr>
              <a:t>THE AMERICAN ACADEMY OF OTOLARYNGOLOGY–HEAD AND NECK SURGERY </a:t>
            </a:r>
            <a:br>
              <a:rPr lang="en-US" sz="2000" u="sng" dirty="0">
                <a:solidFill>
                  <a:schemeClr val="accent6"/>
                </a:solidFill>
              </a:rPr>
            </a:br>
            <a:r>
              <a:rPr lang="en-US" sz="2000" u="sng" dirty="0"/>
              <a:t>BOARD OF GOVERNORS</a:t>
            </a:r>
            <a:br>
              <a:rPr lang="en-US" sz="2000" u="sng" dirty="0"/>
            </a:br>
            <a:r>
              <a:rPr lang="en-US" sz="2000" u="sng" dirty="0"/>
              <a:t>NEW SOCIETIES AND VIRTUAL SOCIETIES</a:t>
            </a:r>
            <a:br>
              <a:rPr lang="en-US" sz="2000" u="sng" dirty="0"/>
            </a:br>
            <a:r>
              <a:rPr lang="en-US" sz="2000" u="sng" dirty="0"/>
              <a:t/>
            </a:r>
            <a:br>
              <a:rPr lang="en-US" sz="2000" u="sng" dirty="0"/>
            </a:br>
            <a:r>
              <a:rPr lang="en-US" sz="2000" u="sng" dirty="0"/>
              <a:t>DAVID R. EDELSTEIN, M.D.</a:t>
            </a:r>
            <a:br>
              <a:rPr lang="en-US" sz="2000" u="sng" dirty="0"/>
            </a:br>
            <a:r>
              <a:rPr lang="en-US" sz="2000" u="sng" dirty="0"/>
              <a:t>CHAIRMAN, BOG</a:t>
            </a:r>
            <a:endParaRPr lang="en-US" sz="2000" u="sng" dirty="0">
              <a:solidFill>
                <a:schemeClr val="accent6"/>
              </a:solidFill>
            </a:endParaRPr>
          </a:p>
        </p:txBody>
      </p:sp>
      <p:sp>
        <p:nvSpPr>
          <p:cNvPr id="3" name="Subtitle 2"/>
          <p:cNvSpPr>
            <a:spLocks noGrp="1"/>
          </p:cNvSpPr>
          <p:nvPr>
            <p:ph type="subTitle" idx="1"/>
          </p:nvPr>
        </p:nvSpPr>
        <p:spPr/>
        <p:txBody>
          <a:bodyPr/>
          <a:lstStyle/>
          <a:p>
            <a:r>
              <a:rPr lang="en-US" dirty="0"/>
              <a:t>WORKING FOR YOU AND YOUR PATIENTS</a:t>
            </a:r>
          </a:p>
        </p:txBody>
      </p:sp>
    </p:spTree>
    <p:extLst>
      <p:ext uri="{BB962C8B-B14F-4D97-AF65-F5344CB8AC3E}">
        <p14:creationId xmlns:p14="http://schemas.microsoft.com/office/powerpoint/2010/main" val="56164931"/>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5"/>
          <p:cNvSpPr txBox="1">
            <a:spLocks noChangeArrowheads="1"/>
          </p:cNvSpPr>
          <p:nvPr/>
        </p:nvSpPr>
        <p:spPr bwMode="auto">
          <a:xfrm>
            <a:off x="2146852" y="1250277"/>
            <a:ext cx="9412357" cy="3293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73050" indent="-273050" eaLnBrk="0" hangingPunct="0">
              <a:defRPr>
                <a:solidFill>
                  <a:schemeClr val="tx1"/>
                </a:solidFill>
                <a:latin typeface="Arial" pitchFamily="34" charset="0"/>
                <a:ea typeface="ＭＳ Ｐゴシック" pitchFamily="34" charset="-128"/>
              </a:defRPr>
            </a:lvl1pPr>
            <a:lvl2pPr marL="730250" indent="-2730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342900" indent="-342900" eaLnBrk="1" hangingPunct="1">
              <a:buClr>
                <a:schemeClr val="tx2"/>
              </a:buClr>
              <a:buFont typeface="Wingdings" panose="05000000000000000000" pitchFamily="2" charset="2"/>
              <a:buChar char="§"/>
            </a:pPr>
            <a:r>
              <a:rPr lang="en-US" sz="2000" kern="0" dirty="0">
                <a:latin typeface="+mn-lt"/>
                <a:cs typeface="Arial" pitchFamily="34" charset="0"/>
              </a:rPr>
              <a:t>ENT PAC, the political action committee of the AAO-HNS, is a </a:t>
            </a:r>
            <a:r>
              <a:rPr lang="en-US" sz="2000" b="1" kern="0" dirty="0">
                <a:solidFill>
                  <a:srgbClr val="C00000"/>
                </a:solidFill>
                <a:latin typeface="+mn-lt"/>
                <a:cs typeface="Arial" pitchFamily="34" charset="0"/>
              </a:rPr>
              <a:t>NON-PARTISAN, ISSUE-DRIVEN </a:t>
            </a:r>
            <a:r>
              <a:rPr lang="en-US" sz="2000" kern="0" dirty="0">
                <a:latin typeface="+mn-lt"/>
                <a:cs typeface="Arial" pitchFamily="34" charset="0"/>
              </a:rPr>
              <a:t>entity created to advance and protect the specialty’s interests on Capitol Hill.</a:t>
            </a:r>
          </a:p>
          <a:p>
            <a:pPr marL="285750" indent="-285750" eaLnBrk="1" hangingPunct="1">
              <a:buClr>
                <a:schemeClr val="tx2"/>
              </a:buClr>
              <a:buFont typeface="Wingdings" panose="05000000000000000000" pitchFamily="2" charset="2"/>
              <a:buChar char="§"/>
            </a:pPr>
            <a:endParaRPr lang="en-US" sz="1400" kern="0" dirty="0">
              <a:latin typeface="+mn-lt"/>
              <a:cs typeface="Arial" pitchFamily="34" charset="0"/>
            </a:endParaRPr>
          </a:p>
          <a:p>
            <a:pPr marL="342900" indent="-342900" eaLnBrk="1" hangingPunct="1">
              <a:buClr>
                <a:schemeClr val="tx2"/>
              </a:buClr>
              <a:buFont typeface="Wingdings" panose="05000000000000000000" pitchFamily="2" charset="2"/>
              <a:buChar char="§"/>
            </a:pPr>
            <a:r>
              <a:rPr lang="en-US" sz="2000" kern="0" dirty="0">
                <a:latin typeface="+mn-lt"/>
                <a:cs typeface="Arial" pitchFamily="34" charset="0"/>
              </a:rPr>
              <a:t>The stronger our PAC (dollars raised, number of Investors), the stronger our collective voice on our federal legislative priorities.</a:t>
            </a:r>
          </a:p>
          <a:p>
            <a:pPr marL="342900" indent="-342900" eaLnBrk="1" hangingPunct="1">
              <a:buClr>
                <a:schemeClr val="tx2"/>
              </a:buClr>
              <a:buFont typeface="Wingdings" panose="05000000000000000000" pitchFamily="2" charset="2"/>
              <a:buChar char="§"/>
            </a:pPr>
            <a:endParaRPr lang="en-US" sz="2000" kern="0" dirty="0">
              <a:latin typeface="+mn-lt"/>
              <a:cs typeface="Arial" pitchFamily="34" charset="0"/>
            </a:endParaRPr>
          </a:p>
          <a:p>
            <a:pPr marL="342900" indent="-342900" eaLnBrk="1" hangingPunct="1">
              <a:buClr>
                <a:schemeClr val="tx2"/>
              </a:buClr>
              <a:buFont typeface="Wingdings" panose="05000000000000000000" pitchFamily="2" charset="2"/>
              <a:buChar char="§"/>
            </a:pPr>
            <a:r>
              <a:rPr lang="en-US" sz="2000" kern="0" dirty="0">
                <a:latin typeface="+mn-lt"/>
                <a:cs typeface="Arial" pitchFamily="34" charset="0"/>
              </a:rPr>
              <a:t>Reminder: AAO-HNS membership dues cannot be used for political purposes.</a:t>
            </a:r>
          </a:p>
          <a:p>
            <a:pPr marL="742950" lvl="1" indent="-285750" eaLnBrk="1" hangingPunct="1">
              <a:buClr>
                <a:schemeClr val="tx2"/>
              </a:buClr>
              <a:buFont typeface="Wingdings" panose="05000000000000000000" pitchFamily="2" charset="2"/>
              <a:buChar char="§"/>
            </a:pPr>
            <a:endParaRPr lang="en-US" sz="1400" kern="0" dirty="0">
              <a:latin typeface="+mn-lt"/>
              <a:cs typeface="Arial" pitchFamily="34" charset="0"/>
            </a:endParaRPr>
          </a:p>
          <a:p>
            <a:pPr marL="342900" indent="-342900" eaLnBrk="1" hangingPunct="1">
              <a:buClr>
                <a:schemeClr val="tx2"/>
              </a:buClr>
              <a:buFont typeface="Wingdings" panose="05000000000000000000" pitchFamily="2" charset="2"/>
              <a:buChar char="§"/>
            </a:pPr>
            <a:r>
              <a:rPr lang="en-US" sz="2000" kern="0" dirty="0">
                <a:latin typeface="+mn-lt"/>
                <a:cs typeface="Arial" pitchFamily="34" charset="0"/>
              </a:rPr>
              <a:t>Visit </a:t>
            </a:r>
            <a:r>
              <a:rPr lang="en-US" sz="2000" b="1" kern="0" dirty="0">
                <a:solidFill>
                  <a:srgbClr val="C00000"/>
                </a:solidFill>
                <a:latin typeface="+mn-lt"/>
                <a:cs typeface="Arial" pitchFamily="34" charset="0"/>
              </a:rPr>
              <a:t>www.entpac.org</a:t>
            </a:r>
            <a:r>
              <a:rPr lang="en-US" sz="2000" b="1" kern="0" dirty="0">
                <a:latin typeface="+mn-lt"/>
                <a:cs typeface="Arial" pitchFamily="34" charset="0"/>
              </a:rPr>
              <a:t> </a:t>
            </a:r>
            <a:r>
              <a:rPr lang="en-US" sz="2000" kern="0" dirty="0">
                <a:latin typeface="+mn-lt"/>
                <a:cs typeface="Arial" pitchFamily="34" charset="0"/>
              </a:rPr>
              <a:t>to donate for 2016.*</a:t>
            </a:r>
          </a:p>
          <a:p>
            <a:pPr marL="0" indent="0" eaLnBrk="1" hangingPunct="1"/>
            <a:endParaRPr lang="en-US" sz="2000" b="1" kern="0" dirty="0">
              <a:latin typeface="+mj-lt"/>
            </a:endParaRPr>
          </a:p>
        </p:txBody>
      </p:sp>
      <p:sp>
        <p:nvSpPr>
          <p:cNvPr id="20484" name="Title 1"/>
          <p:cNvSpPr txBox="1">
            <a:spLocks/>
          </p:cNvSpPr>
          <p:nvPr/>
        </p:nvSpPr>
        <p:spPr bwMode="auto">
          <a:xfrm>
            <a:off x="1714507" y="163003"/>
            <a:ext cx="10341665" cy="761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lnSpc>
                <a:spcPct val="90000"/>
              </a:lnSpc>
            </a:pPr>
            <a:r>
              <a:rPr lang="en-US" altLang="en-US" sz="2900" kern="0" dirty="0">
                <a:solidFill>
                  <a:srgbClr val="3C3C3C"/>
                </a:solidFill>
                <a:latin typeface="Calibri" pitchFamily="34" charset="0"/>
              </a:rPr>
              <a:t>Political Advocacy</a:t>
            </a:r>
          </a:p>
        </p:txBody>
      </p:sp>
      <p:sp>
        <p:nvSpPr>
          <p:cNvPr id="20486" name="TextBox 5"/>
          <p:cNvSpPr txBox="1">
            <a:spLocks noChangeArrowheads="1"/>
          </p:cNvSpPr>
          <p:nvPr/>
        </p:nvSpPr>
        <p:spPr bwMode="auto">
          <a:xfrm>
            <a:off x="2365522" y="5263015"/>
            <a:ext cx="7921487" cy="1169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73050" indent="-2730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800" kern="0" dirty="0">
                <a:latin typeface="Calibri" pitchFamily="34" charset="0"/>
              </a:rPr>
              <a:t>	*</a:t>
            </a:r>
            <a:r>
              <a:rPr lang="en-US" sz="1000" kern="0" dirty="0">
                <a:latin typeface="Calibri" pitchFamily="34" charset="0"/>
              </a:rPr>
              <a:t>Contributions to ENT PAC are not deductible as charitable contributions for federal income tax purposes. Contributions are voluntary, and all members of the American Academy of Otolaryngology-Head and Neck Surgery have the right to refuse to contribute without reprisal. Federal law prohibits ENT PAC from accepting contributions from foreign nationals. By law, if your contributions are made using a personal check or credit card, ENT PAC may use your contribution only to support candidates in federal elections. All corporate contributions to ENT PAC will be used for educational and administrative fees of ENT PAC, and other activities permissible under federal law. Federal law requires ENT PAC to use its best efforts to collect and report the name, mailing address, occupation, and the name of the employer of individuals whose contributions exceed $200 in a calendar year.</a:t>
            </a:r>
            <a:endParaRPr lang="en-US" sz="1000" b="1" kern="0" dirty="0">
              <a:latin typeface="Calibri" pitchFamily="34" charset="0"/>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517" y="1144578"/>
            <a:ext cx="1311979" cy="1299148"/>
          </a:xfrm>
          <a:prstGeom prst="rect">
            <a:avLst/>
          </a:prstGeom>
        </p:spPr>
      </p:pic>
    </p:spTree>
    <p:extLst>
      <p:ext uri="{BB962C8B-B14F-4D97-AF65-F5344CB8AC3E}">
        <p14:creationId xmlns:p14="http://schemas.microsoft.com/office/powerpoint/2010/main" val="1540349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567073"/>
            <a:ext cx="8229600" cy="4559106"/>
          </a:xfrm>
        </p:spPr>
        <p:txBody>
          <a:bodyPr>
            <a:normAutofit/>
          </a:bodyPr>
          <a:lstStyle/>
          <a:p>
            <a:pPr>
              <a:buFont typeface="Wingdings" panose="05000000000000000000" pitchFamily="2" charset="2"/>
              <a:buChar char="§"/>
            </a:pPr>
            <a:r>
              <a:rPr lang="en-US" sz="2200" dirty="0">
                <a:solidFill>
                  <a:schemeClr val="tx1"/>
                </a:solidFill>
              </a:rPr>
              <a:t>BOG SEGR GOALS</a:t>
            </a:r>
          </a:p>
          <a:p>
            <a:pPr lvl="1">
              <a:buFont typeface="Wingdings" panose="05000000000000000000" pitchFamily="2" charset="2"/>
              <a:buChar char="§"/>
            </a:pPr>
            <a:r>
              <a:rPr lang="en-US" sz="1800" dirty="0">
                <a:solidFill>
                  <a:schemeClr val="tx1"/>
                </a:solidFill>
              </a:rPr>
              <a:t>Monitor Socioeconomic issues facing otolaryngologists</a:t>
            </a:r>
          </a:p>
          <a:p>
            <a:pPr lvl="1">
              <a:buFont typeface="Wingdings" panose="05000000000000000000" pitchFamily="2" charset="2"/>
              <a:buChar char="§"/>
            </a:pPr>
            <a:r>
              <a:rPr lang="en-US" sz="1800" dirty="0">
                <a:solidFill>
                  <a:schemeClr val="tx1"/>
                </a:solidFill>
              </a:rPr>
              <a:t>Grassroots interaction to help local physicians</a:t>
            </a:r>
          </a:p>
          <a:p>
            <a:pPr>
              <a:buFont typeface="Wingdings" panose="05000000000000000000" pitchFamily="2" charset="2"/>
              <a:buChar char="§"/>
            </a:pPr>
            <a:r>
              <a:rPr lang="en-US" sz="2200" dirty="0">
                <a:solidFill>
                  <a:schemeClr val="tx1"/>
                </a:solidFill>
              </a:rPr>
              <a:t>BOG POLLING</a:t>
            </a:r>
          </a:p>
          <a:p>
            <a:pPr lvl="1">
              <a:buFont typeface="Wingdings" panose="05000000000000000000" pitchFamily="2" charset="2"/>
              <a:buChar char="§"/>
            </a:pPr>
            <a:r>
              <a:rPr lang="en-US" sz="1800" dirty="0">
                <a:solidFill>
                  <a:schemeClr val="tx1"/>
                </a:solidFill>
              </a:rPr>
              <a:t>Inquire about local problems and issues</a:t>
            </a:r>
          </a:p>
          <a:p>
            <a:pPr lvl="1">
              <a:buFont typeface="Wingdings" panose="05000000000000000000" pitchFamily="2" charset="2"/>
              <a:buChar char="§"/>
            </a:pPr>
            <a:r>
              <a:rPr lang="en-US" sz="1800" dirty="0">
                <a:solidFill>
                  <a:schemeClr val="tx1"/>
                </a:solidFill>
              </a:rPr>
              <a:t>Become a filter for local and regional issues</a:t>
            </a:r>
          </a:p>
          <a:p>
            <a:pPr>
              <a:buFont typeface="Wingdings" panose="05000000000000000000" pitchFamily="2" charset="2"/>
              <a:buChar char="§"/>
            </a:pPr>
            <a:r>
              <a:rPr lang="en-US" sz="2200" dirty="0">
                <a:solidFill>
                  <a:schemeClr val="tx1"/>
                </a:solidFill>
              </a:rPr>
              <a:t>BOG REGIONAL REPRESENTATIVES </a:t>
            </a:r>
          </a:p>
          <a:p>
            <a:pPr lvl="1">
              <a:buFont typeface="Wingdings" panose="05000000000000000000" pitchFamily="2" charset="2"/>
              <a:buChar char="§"/>
            </a:pPr>
            <a:r>
              <a:rPr lang="en-US" sz="1800" dirty="0">
                <a:solidFill>
                  <a:schemeClr val="tx1"/>
                </a:solidFill>
              </a:rPr>
              <a:t>Facilitate regional discussions and identify trends</a:t>
            </a:r>
          </a:p>
          <a:p>
            <a:pPr>
              <a:buFont typeface="Wingdings" panose="05000000000000000000" pitchFamily="2" charset="2"/>
              <a:buChar char="§"/>
            </a:pPr>
            <a:r>
              <a:rPr lang="en-US" sz="2200" dirty="0">
                <a:solidFill>
                  <a:schemeClr val="tx1"/>
                </a:solidFill>
              </a:rPr>
              <a:t>BOG Linking Solutions with Problems</a:t>
            </a:r>
          </a:p>
          <a:p>
            <a:pPr lvl="1">
              <a:buFont typeface="Wingdings" panose="05000000000000000000" pitchFamily="2" charset="2"/>
              <a:buChar char="§"/>
            </a:pPr>
            <a:r>
              <a:rPr lang="en-US" sz="1800" dirty="0">
                <a:solidFill>
                  <a:schemeClr val="tx1"/>
                </a:solidFill>
              </a:rPr>
              <a:t>Identify problems</a:t>
            </a:r>
          </a:p>
          <a:p>
            <a:pPr lvl="1">
              <a:buFont typeface="Wingdings" panose="05000000000000000000" pitchFamily="2" charset="2"/>
              <a:buChar char="§"/>
            </a:pPr>
            <a:r>
              <a:rPr lang="en-US" sz="1800" dirty="0">
                <a:solidFill>
                  <a:schemeClr val="tx1"/>
                </a:solidFill>
              </a:rPr>
              <a:t>Find other societies which have solved these problems</a:t>
            </a:r>
          </a:p>
          <a:p>
            <a:pPr lvl="1">
              <a:buFont typeface="Wingdings" panose="05000000000000000000" pitchFamily="2" charset="2"/>
              <a:buChar char="§"/>
            </a:pPr>
            <a:r>
              <a:rPr lang="en-US" sz="1800" dirty="0">
                <a:solidFill>
                  <a:schemeClr val="tx1"/>
                </a:solidFill>
              </a:rPr>
              <a:t>Reduce effort and gain from national experiences</a:t>
            </a:r>
            <a:br>
              <a:rPr lang="en-US" sz="1800" dirty="0">
                <a:solidFill>
                  <a:schemeClr val="tx1"/>
                </a:solidFill>
              </a:rPr>
            </a:br>
            <a:endParaRPr lang="en-US" sz="1800" dirty="0">
              <a:solidFill>
                <a:schemeClr val="tx1"/>
              </a:solidFill>
            </a:endParaRPr>
          </a:p>
          <a:p>
            <a:pPr marL="0" indent="0">
              <a:buNone/>
            </a:pPr>
            <a:endParaRPr lang="en-US" sz="2200" dirty="0">
              <a:solidFill>
                <a:schemeClr val="tx1"/>
              </a:solidFill>
            </a:endParaRPr>
          </a:p>
        </p:txBody>
      </p:sp>
      <p:sp>
        <p:nvSpPr>
          <p:cNvPr id="3" name="Text Placeholder 2"/>
          <p:cNvSpPr>
            <a:spLocks noGrp="1"/>
          </p:cNvSpPr>
          <p:nvPr>
            <p:ph type="body" sz="quarter" idx="13"/>
          </p:nvPr>
        </p:nvSpPr>
        <p:spPr>
          <a:xfrm>
            <a:off x="3562356" y="6563"/>
            <a:ext cx="8428563" cy="912812"/>
          </a:xfrm>
        </p:spPr>
        <p:txBody>
          <a:bodyPr/>
          <a:lstStyle/>
          <a:p>
            <a:r>
              <a:rPr lang="en-US" dirty="0">
                <a:solidFill>
                  <a:schemeClr val="tx1">
                    <a:lumMod val="75000"/>
                    <a:lumOff val="25000"/>
                  </a:schemeClr>
                </a:solidFill>
                <a:latin typeface="Calibri" panose="020F0502020204030204" pitchFamily="34" charset="0"/>
              </a:rPr>
              <a:t>BOG SOCIOECONOMIC AND GRASSROOTS COMMITTEE</a:t>
            </a:r>
          </a:p>
        </p:txBody>
      </p:sp>
    </p:spTree>
    <p:extLst>
      <p:ext uri="{BB962C8B-B14F-4D97-AF65-F5344CB8AC3E}">
        <p14:creationId xmlns:p14="http://schemas.microsoft.com/office/powerpoint/2010/main" val="127909995"/>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567073"/>
            <a:ext cx="8229600" cy="4559106"/>
          </a:xfrm>
        </p:spPr>
        <p:txBody>
          <a:bodyPr>
            <a:normAutofit/>
          </a:bodyPr>
          <a:lstStyle/>
          <a:p>
            <a:pPr marL="0" indent="0">
              <a:buNone/>
            </a:pPr>
            <a:endParaRPr lang="en-US" sz="2200" dirty="0">
              <a:solidFill>
                <a:schemeClr val="tx1"/>
              </a:solidFill>
            </a:endParaRPr>
          </a:p>
          <a:p>
            <a:pPr>
              <a:buFont typeface="Wingdings" panose="05000000000000000000" pitchFamily="2" charset="2"/>
              <a:buChar char="§"/>
            </a:pPr>
            <a:r>
              <a:rPr lang="en-US" sz="2400" dirty="0">
                <a:solidFill>
                  <a:schemeClr val="tx1"/>
                </a:solidFill>
              </a:rPr>
              <a:t>BOG POLLING Examples</a:t>
            </a:r>
          </a:p>
          <a:p>
            <a:pPr lvl="1">
              <a:buFont typeface="Wingdings" panose="05000000000000000000" pitchFamily="2" charset="2"/>
              <a:buChar char="§"/>
            </a:pPr>
            <a:r>
              <a:rPr lang="en-US" sz="2400" dirty="0">
                <a:solidFill>
                  <a:schemeClr val="tx1"/>
                </a:solidFill>
              </a:rPr>
              <a:t>Pediatric </a:t>
            </a:r>
            <a:r>
              <a:rPr lang="en-US" sz="2400" dirty="0" err="1">
                <a:solidFill>
                  <a:schemeClr val="tx1"/>
                </a:solidFill>
              </a:rPr>
              <a:t>Subcertification</a:t>
            </a:r>
            <a:r>
              <a:rPr lang="en-US" sz="2400" dirty="0">
                <a:solidFill>
                  <a:schemeClr val="tx1"/>
                </a:solidFill>
              </a:rPr>
              <a:t> </a:t>
            </a:r>
          </a:p>
          <a:p>
            <a:pPr lvl="1">
              <a:buFont typeface="Wingdings" panose="05000000000000000000" pitchFamily="2" charset="2"/>
              <a:buChar char="§"/>
            </a:pPr>
            <a:r>
              <a:rPr lang="en-US" sz="2400" dirty="0">
                <a:solidFill>
                  <a:schemeClr val="tx1"/>
                </a:solidFill>
              </a:rPr>
              <a:t>Accountable Care Organizations</a:t>
            </a:r>
          </a:p>
          <a:p>
            <a:pPr lvl="1">
              <a:buFont typeface="Wingdings" panose="05000000000000000000" pitchFamily="2" charset="2"/>
              <a:buChar char="§"/>
            </a:pPr>
            <a:r>
              <a:rPr lang="en-US" sz="2400" dirty="0">
                <a:solidFill>
                  <a:schemeClr val="tx1"/>
                </a:solidFill>
              </a:rPr>
              <a:t>ACA Problems and Challenges</a:t>
            </a:r>
          </a:p>
          <a:p>
            <a:pPr lvl="1">
              <a:buFont typeface="Wingdings" panose="05000000000000000000" pitchFamily="2" charset="2"/>
              <a:buChar char="§"/>
            </a:pPr>
            <a:r>
              <a:rPr lang="en-US" sz="2400" dirty="0">
                <a:solidFill>
                  <a:schemeClr val="tx1"/>
                </a:solidFill>
              </a:rPr>
              <a:t>Emergency Room Call</a:t>
            </a:r>
          </a:p>
          <a:p>
            <a:pPr lvl="1">
              <a:buFont typeface="Wingdings" panose="05000000000000000000" pitchFamily="2" charset="2"/>
              <a:buChar char="§"/>
            </a:pPr>
            <a:r>
              <a:rPr lang="en-US" sz="2400" dirty="0">
                <a:solidFill>
                  <a:schemeClr val="tx1"/>
                </a:solidFill>
              </a:rPr>
              <a:t>Your Suggestions for next ones in 2017?</a:t>
            </a:r>
          </a:p>
          <a:p>
            <a:pPr lvl="1">
              <a:buFont typeface="Wingdings" panose="05000000000000000000" pitchFamily="2" charset="2"/>
              <a:buChar char="§"/>
            </a:pPr>
            <a:r>
              <a:rPr lang="en-US" sz="2400" dirty="0">
                <a:solidFill>
                  <a:schemeClr val="tx1"/>
                </a:solidFill>
              </a:rPr>
              <a:t>____________________________________</a:t>
            </a:r>
          </a:p>
          <a:p>
            <a:pPr marL="0" indent="0">
              <a:buNone/>
            </a:pPr>
            <a:r>
              <a:rPr lang="en-US" sz="2200" dirty="0">
                <a:solidFill>
                  <a:schemeClr val="tx1"/>
                </a:solidFill>
              </a:rPr>
              <a:t/>
            </a:r>
            <a:br>
              <a:rPr lang="en-US" sz="2200" dirty="0">
                <a:solidFill>
                  <a:schemeClr val="tx1"/>
                </a:solidFill>
              </a:rPr>
            </a:br>
            <a:endParaRPr lang="en-US" sz="2200" dirty="0">
              <a:solidFill>
                <a:schemeClr val="tx1"/>
              </a:solidFill>
            </a:endParaRPr>
          </a:p>
          <a:p>
            <a:pPr marL="0" indent="0">
              <a:buNone/>
            </a:pPr>
            <a:endParaRPr lang="en-US" sz="2200" dirty="0">
              <a:solidFill>
                <a:schemeClr val="tx1"/>
              </a:solidFill>
            </a:endParaRPr>
          </a:p>
        </p:txBody>
      </p:sp>
      <p:sp>
        <p:nvSpPr>
          <p:cNvPr id="3" name="Text Placeholder 2"/>
          <p:cNvSpPr>
            <a:spLocks noGrp="1"/>
          </p:cNvSpPr>
          <p:nvPr>
            <p:ph type="body" sz="quarter" idx="13"/>
          </p:nvPr>
        </p:nvSpPr>
        <p:spPr>
          <a:xfrm>
            <a:off x="3562356" y="6563"/>
            <a:ext cx="8428563" cy="912812"/>
          </a:xfrm>
        </p:spPr>
        <p:txBody>
          <a:bodyPr/>
          <a:lstStyle/>
          <a:p>
            <a:r>
              <a:rPr lang="en-US" dirty="0">
                <a:solidFill>
                  <a:schemeClr val="tx1">
                    <a:lumMod val="75000"/>
                    <a:lumOff val="25000"/>
                  </a:schemeClr>
                </a:solidFill>
                <a:latin typeface="Calibri" panose="020F0502020204030204" pitchFamily="34" charset="0"/>
              </a:rPr>
              <a:t>BOG SOCIOECONOMIC AND GRASSROOTS COMMITTEE</a:t>
            </a:r>
          </a:p>
        </p:txBody>
      </p:sp>
    </p:spTree>
    <p:extLst>
      <p:ext uri="{BB962C8B-B14F-4D97-AF65-F5344CB8AC3E}">
        <p14:creationId xmlns:p14="http://schemas.microsoft.com/office/powerpoint/2010/main" val="1515730715"/>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p:cNvPicPr>
            <a:picLocks/>
          </p:cNvPicPr>
          <p:nvPr/>
        </p:nvPicPr>
        <p:blipFill rotWithShape="1">
          <a:blip r:embed="rId3" cstate="screen">
            <a:extLst>
              <a:ext uri="{28A0092B-C50C-407E-A947-70E740481C1C}">
                <a14:useLocalDpi xmlns:a14="http://schemas.microsoft.com/office/drawing/2010/main"/>
              </a:ext>
            </a:extLst>
          </a:blip>
          <a:srcRect/>
          <a:stretch/>
        </p:blipFill>
        <p:spPr bwMode="auto">
          <a:xfrm>
            <a:off x="7839595" y="3615062"/>
            <a:ext cx="2277544" cy="1602532"/>
          </a:xfrm>
          <a:prstGeom prst="rect">
            <a:avLst/>
          </a:prstGeom>
          <a:ln>
            <a:noFill/>
          </a:ln>
          <a:extLst>
            <a:ext uri="{53640926-AAD7-44d8-BBD7-CCE9431645EC}">
              <a14:shadowObscured xmlns="" xmlns:a14="http://schemas.microsoft.com/office/drawing/2010/main"/>
            </a:ext>
          </a:extLst>
        </p:spPr>
      </p:pic>
      <p:sp>
        <p:nvSpPr>
          <p:cNvPr id="5" name="Content Placeholder 4"/>
          <p:cNvSpPr>
            <a:spLocks noGrp="1"/>
          </p:cNvSpPr>
          <p:nvPr>
            <p:ph idx="1"/>
          </p:nvPr>
        </p:nvSpPr>
        <p:spPr>
          <a:xfrm>
            <a:off x="1682224" y="1616558"/>
            <a:ext cx="9330333" cy="4509606"/>
          </a:xfrm>
        </p:spPr>
        <p:txBody>
          <a:bodyPr>
            <a:normAutofit/>
          </a:bodyPr>
          <a:lstStyle/>
          <a:p>
            <a:pPr marL="0" indent="0">
              <a:buNone/>
            </a:pPr>
            <a:r>
              <a:rPr lang="en-US" sz="3600" dirty="0">
                <a:solidFill>
                  <a:schemeClr val="tx1"/>
                </a:solidFill>
              </a:rPr>
              <a:t>REGIONAL REPRESENTATIVE SYSTEM</a:t>
            </a:r>
          </a:p>
          <a:p>
            <a:pPr marL="0" indent="0">
              <a:buNone/>
            </a:pPr>
            <a:r>
              <a:rPr lang="en-US" sz="3600" dirty="0">
                <a:solidFill>
                  <a:schemeClr val="tx1"/>
                </a:solidFill>
              </a:rPr>
              <a:t>10 Regions and 1 Subspecialty Region</a:t>
            </a:r>
          </a:p>
          <a:p>
            <a:pPr marL="0" indent="0">
              <a:buNone/>
            </a:pPr>
            <a:r>
              <a:rPr lang="en-US" sz="3600" dirty="0">
                <a:solidFill>
                  <a:schemeClr val="tx1"/>
                </a:solidFill>
              </a:rPr>
              <a:t>Collates local and regional</a:t>
            </a:r>
          </a:p>
          <a:p>
            <a:pPr marL="0" indent="0">
              <a:buNone/>
            </a:pPr>
            <a:r>
              <a:rPr lang="en-US" sz="3600" dirty="0">
                <a:solidFill>
                  <a:schemeClr val="tx1"/>
                </a:solidFill>
              </a:rPr>
              <a:t>      Problems</a:t>
            </a:r>
          </a:p>
          <a:p>
            <a:pPr marL="0" indent="0">
              <a:buNone/>
            </a:pPr>
            <a:r>
              <a:rPr lang="en-US" sz="3600" dirty="0">
                <a:solidFill>
                  <a:schemeClr val="tx1"/>
                </a:solidFill>
              </a:rPr>
              <a:t>Finding local solutions</a:t>
            </a:r>
          </a:p>
          <a:p>
            <a:pPr marL="0" indent="0">
              <a:buNone/>
            </a:pPr>
            <a:r>
              <a:rPr lang="en-US" sz="3600" dirty="0">
                <a:solidFill>
                  <a:schemeClr val="tx1"/>
                </a:solidFill>
              </a:rPr>
              <a:t>New Mexico: Region 6: Larry Simon</a:t>
            </a:r>
          </a:p>
        </p:txBody>
      </p:sp>
      <p:sp>
        <p:nvSpPr>
          <p:cNvPr id="8" name="Text Placeholder 7"/>
          <p:cNvSpPr>
            <a:spLocks noGrp="1"/>
          </p:cNvSpPr>
          <p:nvPr>
            <p:ph type="body" sz="quarter" idx="13"/>
          </p:nvPr>
        </p:nvSpPr>
        <p:spPr/>
        <p:txBody>
          <a:bodyPr/>
          <a:lstStyle/>
          <a:p>
            <a:r>
              <a:rPr lang="en-US" dirty="0"/>
              <a:t>Board of Governors (BOG)</a:t>
            </a:r>
          </a:p>
        </p:txBody>
      </p:sp>
    </p:spTree>
    <p:extLst>
      <p:ext uri="{BB962C8B-B14F-4D97-AF65-F5344CB8AC3E}">
        <p14:creationId xmlns:p14="http://schemas.microsoft.com/office/powerpoint/2010/main" val="1344990504"/>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algn="ctr"/>
            <a:r>
              <a:rPr lang="en-US" dirty="0"/>
              <a:t>BOG SEGR Handouts for local societies</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60889" y="1276350"/>
            <a:ext cx="4258221" cy="4849813"/>
          </a:xfrm>
        </p:spPr>
      </p:pic>
      <p:pic>
        <p:nvPicPr>
          <p:cNvPr id="12" name="Content Placeholder 1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00582" y="1276350"/>
            <a:ext cx="4002836" cy="4849813"/>
          </a:xfrm>
        </p:spPr>
      </p:pic>
    </p:spTree>
    <p:extLst>
      <p:ext uri="{BB962C8B-B14F-4D97-AF65-F5344CB8AC3E}">
        <p14:creationId xmlns:p14="http://schemas.microsoft.com/office/powerpoint/2010/main" val="3571772070"/>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567073"/>
            <a:ext cx="8229600" cy="4559106"/>
          </a:xfrm>
        </p:spPr>
        <p:txBody>
          <a:bodyPr>
            <a:normAutofit/>
          </a:bodyPr>
          <a:lstStyle/>
          <a:p>
            <a:pPr>
              <a:buFont typeface="Wingdings" panose="05000000000000000000" pitchFamily="2" charset="2"/>
              <a:buChar char="§"/>
            </a:pPr>
            <a:r>
              <a:rPr lang="en-US" sz="2200" dirty="0">
                <a:solidFill>
                  <a:schemeClr val="tx1"/>
                </a:solidFill>
              </a:rPr>
              <a:t>BOG Society Engagement and Governance Goals</a:t>
            </a:r>
          </a:p>
          <a:p>
            <a:pPr lvl="1">
              <a:buFont typeface="Wingdings" panose="05000000000000000000" pitchFamily="2" charset="2"/>
              <a:buChar char="§"/>
            </a:pPr>
            <a:r>
              <a:rPr lang="en-US" sz="1800" dirty="0">
                <a:solidFill>
                  <a:schemeClr val="tx1"/>
                </a:solidFill>
              </a:rPr>
              <a:t>Help to build new state and local societies (6 states)</a:t>
            </a:r>
          </a:p>
          <a:p>
            <a:pPr lvl="1">
              <a:buFont typeface="Wingdings" panose="05000000000000000000" pitchFamily="2" charset="2"/>
              <a:buChar char="§"/>
            </a:pPr>
            <a:r>
              <a:rPr lang="en-US" sz="1800" dirty="0">
                <a:solidFill>
                  <a:schemeClr val="tx1"/>
                </a:solidFill>
              </a:rPr>
              <a:t>Help to use virtual societies where geography is a limiting factor</a:t>
            </a:r>
          </a:p>
          <a:p>
            <a:pPr lvl="1">
              <a:buFont typeface="Wingdings" panose="05000000000000000000" pitchFamily="2" charset="2"/>
              <a:buChar char="§"/>
            </a:pPr>
            <a:r>
              <a:rPr lang="en-US" sz="1800" dirty="0">
                <a:solidFill>
                  <a:schemeClr val="tx1"/>
                </a:solidFill>
              </a:rPr>
              <a:t>Help to build better and more productive societies</a:t>
            </a:r>
          </a:p>
          <a:p>
            <a:pPr>
              <a:buFont typeface="Wingdings" panose="05000000000000000000" pitchFamily="2" charset="2"/>
              <a:buChar char="§"/>
            </a:pPr>
            <a:r>
              <a:rPr lang="en-US" sz="2200" dirty="0">
                <a:solidFill>
                  <a:schemeClr val="tx1"/>
                </a:solidFill>
              </a:rPr>
              <a:t>BOG Society Engagement and Governance Resources</a:t>
            </a:r>
          </a:p>
          <a:p>
            <a:pPr lvl="1">
              <a:buFont typeface="Wingdings" panose="05000000000000000000" pitchFamily="2" charset="2"/>
              <a:buChar char="§"/>
            </a:pPr>
            <a:r>
              <a:rPr lang="en-US" sz="1800" dirty="0">
                <a:solidFill>
                  <a:schemeClr val="tx1"/>
                </a:solidFill>
              </a:rPr>
              <a:t>Handouts on the BOG site on </a:t>
            </a:r>
            <a:r>
              <a:rPr lang="en-US" sz="1800" dirty="0" err="1">
                <a:solidFill>
                  <a:schemeClr val="tx1"/>
                </a:solidFill>
              </a:rPr>
              <a:t>ENTConnect</a:t>
            </a:r>
            <a:endParaRPr lang="en-US" sz="1800" dirty="0">
              <a:solidFill>
                <a:schemeClr val="tx1"/>
              </a:solidFill>
            </a:endParaRPr>
          </a:p>
          <a:p>
            <a:pPr lvl="1">
              <a:buFont typeface="Wingdings" panose="05000000000000000000" pitchFamily="2" charset="2"/>
              <a:buChar char="§"/>
            </a:pPr>
            <a:r>
              <a:rPr lang="en-US" sz="1800" dirty="0">
                <a:solidFill>
                  <a:schemeClr val="tx1"/>
                </a:solidFill>
              </a:rPr>
              <a:t>“Bring Home the Academy” slides for BOG Governors to use at their home societies</a:t>
            </a:r>
          </a:p>
          <a:p>
            <a:pPr lvl="1">
              <a:buFont typeface="Wingdings" panose="05000000000000000000" pitchFamily="2" charset="2"/>
              <a:buChar char="§"/>
            </a:pPr>
            <a:r>
              <a:rPr lang="en-US" sz="1800" dirty="0">
                <a:solidFill>
                  <a:schemeClr val="tx1"/>
                </a:solidFill>
              </a:rPr>
              <a:t>Linking smaller societies with sister societies around the country</a:t>
            </a:r>
          </a:p>
          <a:p>
            <a:pPr lvl="2">
              <a:buFont typeface="Wingdings" panose="05000000000000000000" pitchFamily="2" charset="2"/>
              <a:buChar char="§"/>
            </a:pPr>
            <a:r>
              <a:rPr lang="en-US" sz="1400" dirty="0">
                <a:solidFill>
                  <a:schemeClr val="tx1"/>
                </a:solidFill>
              </a:rPr>
              <a:t>Connecticut Society</a:t>
            </a:r>
          </a:p>
          <a:p>
            <a:pPr lvl="2">
              <a:buFont typeface="Wingdings" panose="05000000000000000000" pitchFamily="2" charset="2"/>
              <a:buChar char="§"/>
            </a:pPr>
            <a:r>
              <a:rPr lang="en-US" sz="1400" dirty="0">
                <a:solidFill>
                  <a:schemeClr val="tx1"/>
                </a:solidFill>
              </a:rPr>
              <a:t>Virginia Society</a:t>
            </a:r>
          </a:p>
          <a:p>
            <a:pPr lvl="2">
              <a:buFont typeface="Wingdings" panose="05000000000000000000" pitchFamily="2" charset="2"/>
              <a:buChar char="§"/>
            </a:pPr>
            <a:r>
              <a:rPr lang="en-US" sz="1400" dirty="0">
                <a:solidFill>
                  <a:schemeClr val="tx1"/>
                </a:solidFill>
              </a:rPr>
              <a:t>Massachusetts Society</a:t>
            </a:r>
          </a:p>
          <a:p>
            <a:pPr marL="0" indent="0">
              <a:buNone/>
            </a:pPr>
            <a:endParaRPr lang="en-US" sz="2200" dirty="0">
              <a:solidFill>
                <a:schemeClr val="tx1"/>
              </a:solidFill>
            </a:endParaRPr>
          </a:p>
        </p:txBody>
      </p:sp>
      <p:sp>
        <p:nvSpPr>
          <p:cNvPr id="4" name="Text Placeholder 3"/>
          <p:cNvSpPr>
            <a:spLocks noGrp="1"/>
          </p:cNvSpPr>
          <p:nvPr>
            <p:ph type="body" sz="quarter" idx="13"/>
          </p:nvPr>
        </p:nvSpPr>
        <p:spPr/>
        <p:txBody>
          <a:bodyPr/>
          <a:lstStyle/>
          <a:p>
            <a:r>
              <a:rPr lang="en-US" dirty="0"/>
              <a:t>BOG Society Engagement and Governance</a:t>
            </a:r>
          </a:p>
        </p:txBody>
      </p:sp>
    </p:spTree>
    <p:extLst>
      <p:ext uri="{BB962C8B-B14F-4D97-AF65-F5344CB8AC3E}">
        <p14:creationId xmlns:p14="http://schemas.microsoft.com/office/powerpoint/2010/main" val="345198562"/>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567073"/>
            <a:ext cx="8229600" cy="4559106"/>
          </a:xfrm>
        </p:spPr>
        <p:txBody>
          <a:bodyPr>
            <a:normAutofit/>
          </a:bodyPr>
          <a:lstStyle/>
          <a:p>
            <a:pPr>
              <a:buFont typeface="Wingdings" panose="05000000000000000000" pitchFamily="2" charset="2"/>
              <a:buChar char="§"/>
            </a:pPr>
            <a:r>
              <a:rPr lang="en-US" sz="2200" dirty="0">
                <a:solidFill>
                  <a:schemeClr val="tx1"/>
                </a:solidFill>
              </a:rPr>
              <a:t>BOG Society: Why become one of the 94 local, regional, and national societies</a:t>
            </a:r>
          </a:p>
          <a:p>
            <a:pPr lvl="1">
              <a:buFont typeface="Wingdings" panose="05000000000000000000" pitchFamily="2" charset="2"/>
              <a:buChar char="§"/>
            </a:pPr>
            <a:r>
              <a:rPr lang="en-US" sz="1800" dirty="0">
                <a:solidFill>
                  <a:schemeClr val="tx1"/>
                </a:solidFill>
              </a:rPr>
              <a:t>Can participate in BOG committees</a:t>
            </a:r>
          </a:p>
          <a:p>
            <a:pPr lvl="1">
              <a:buFont typeface="Wingdings" panose="05000000000000000000" pitchFamily="2" charset="2"/>
              <a:buChar char="§"/>
            </a:pPr>
            <a:r>
              <a:rPr lang="en-US" sz="1800" dirty="0">
                <a:solidFill>
                  <a:schemeClr val="tx1"/>
                </a:solidFill>
              </a:rPr>
              <a:t>Can give opinions on SEGR polls</a:t>
            </a:r>
          </a:p>
          <a:p>
            <a:pPr lvl="1">
              <a:buFont typeface="Wingdings" panose="05000000000000000000" pitchFamily="2" charset="2"/>
              <a:buChar char="§"/>
            </a:pPr>
            <a:r>
              <a:rPr lang="en-US" sz="1800" dirty="0">
                <a:solidFill>
                  <a:schemeClr val="tx1"/>
                </a:solidFill>
              </a:rPr>
              <a:t>Can be involved in the many Leg Affairs programs</a:t>
            </a:r>
          </a:p>
          <a:p>
            <a:pPr lvl="1">
              <a:buFont typeface="Wingdings" panose="05000000000000000000" pitchFamily="2" charset="2"/>
              <a:buChar char="§"/>
            </a:pPr>
            <a:r>
              <a:rPr lang="en-US" sz="1800" dirty="0">
                <a:solidFill>
                  <a:schemeClr val="tx1"/>
                </a:solidFill>
              </a:rPr>
              <a:t>Can link with other societies to find solutions to local problems</a:t>
            </a:r>
          </a:p>
          <a:p>
            <a:pPr lvl="1">
              <a:buFont typeface="Wingdings" panose="05000000000000000000" pitchFamily="2" charset="2"/>
              <a:buChar char="§"/>
            </a:pPr>
            <a:r>
              <a:rPr lang="en-US" sz="1800" dirty="0">
                <a:solidFill>
                  <a:schemeClr val="tx1"/>
                </a:solidFill>
              </a:rPr>
              <a:t>Can have access to Academy leadership on important issues</a:t>
            </a:r>
          </a:p>
          <a:p>
            <a:pPr lvl="1">
              <a:buFont typeface="Wingdings" panose="05000000000000000000" pitchFamily="2" charset="2"/>
              <a:buChar char="§"/>
            </a:pPr>
            <a:r>
              <a:rPr lang="en-US" sz="1800" dirty="0">
                <a:solidFill>
                  <a:schemeClr val="tx1"/>
                </a:solidFill>
              </a:rPr>
              <a:t>Can go to spring leadership meeting to meet other BOG members from around the country</a:t>
            </a:r>
          </a:p>
          <a:p>
            <a:pPr lvl="1">
              <a:buFont typeface="Wingdings" panose="05000000000000000000" pitchFamily="2" charset="2"/>
              <a:buChar char="§"/>
            </a:pPr>
            <a:r>
              <a:rPr lang="en-US" sz="1800" dirty="0">
                <a:solidFill>
                  <a:schemeClr val="tx1"/>
                </a:solidFill>
              </a:rPr>
              <a:t>Can be involved at any level from resident to young physician to mature otolaryngologist</a:t>
            </a:r>
          </a:p>
          <a:p>
            <a:pPr lvl="1">
              <a:buFont typeface="Wingdings" panose="05000000000000000000" pitchFamily="2" charset="2"/>
              <a:buChar char="§"/>
            </a:pPr>
            <a:r>
              <a:rPr lang="en-US" sz="1800" dirty="0">
                <a:solidFill>
                  <a:schemeClr val="tx1"/>
                </a:solidFill>
              </a:rPr>
              <a:t>Can help to define the strategic goals of the  Academy</a:t>
            </a:r>
          </a:p>
          <a:p>
            <a:pPr marL="0" indent="0">
              <a:buNone/>
            </a:pPr>
            <a:endParaRPr lang="en-US" sz="2200" dirty="0">
              <a:solidFill>
                <a:schemeClr val="tx1"/>
              </a:solidFill>
            </a:endParaRPr>
          </a:p>
        </p:txBody>
      </p:sp>
      <p:sp>
        <p:nvSpPr>
          <p:cNvPr id="4" name="Text Placeholder 3"/>
          <p:cNvSpPr>
            <a:spLocks noGrp="1"/>
          </p:cNvSpPr>
          <p:nvPr>
            <p:ph type="body" sz="quarter" idx="13"/>
          </p:nvPr>
        </p:nvSpPr>
        <p:spPr>
          <a:xfrm>
            <a:off x="7239000" y="0"/>
            <a:ext cx="4633386" cy="912812"/>
          </a:xfrm>
        </p:spPr>
        <p:txBody>
          <a:bodyPr/>
          <a:lstStyle/>
          <a:p>
            <a:pPr algn="ctr"/>
            <a:r>
              <a:rPr lang="en-US" dirty="0"/>
              <a:t>BOG Societies</a:t>
            </a:r>
          </a:p>
          <a:p>
            <a:pPr algn="ctr"/>
            <a:r>
              <a:rPr lang="en-US" dirty="0"/>
              <a:t>Importance of Involvement</a:t>
            </a:r>
          </a:p>
        </p:txBody>
      </p:sp>
    </p:spTree>
    <p:extLst>
      <p:ext uri="{BB962C8B-B14F-4D97-AF65-F5344CB8AC3E}">
        <p14:creationId xmlns:p14="http://schemas.microsoft.com/office/powerpoint/2010/main" val="3426950010"/>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00761" y="1201520"/>
            <a:ext cx="9491240" cy="4351960"/>
          </a:xfrm>
          <a:prstGeom prst="rect">
            <a:avLst/>
          </a:prstGeom>
          <a:noFill/>
        </p:spPr>
        <p:txBody>
          <a:bodyPr wrap="square">
            <a:spAutoFit/>
          </a:bodyPr>
          <a:lstStyle/>
          <a:p>
            <a:pPr marL="0" lvl="6">
              <a:lnSpc>
                <a:spcPct val="80000"/>
              </a:lnSpc>
              <a:spcBef>
                <a:spcPct val="20000"/>
              </a:spcBef>
              <a:buClr>
                <a:schemeClr val="tx2"/>
              </a:buClr>
              <a:defRPr/>
            </a:pPr>
            <a:r>
              <a:rPr lang="en-US" sz="1600" b="1" dirty="0">
                <a:latin typeface="+mj-lt"/>
              </a:rPr>
              <a:t>AAO-HNS ICD-10 Resources</a:t>
            </a:r>
          </a:p>
          <a:p>
            <a:pPr marL="339725" lvl="6" indent="-339725">
              <a:lnSpc>
                <a:spcPct val="80000"/>
              </a:lnSpc>
              <a:spcBef>
                <a:spcPct val="20000"/>
              </a:spcBef>
              <a:buClr>
                <a:schemeClr val="tx2"/>
              </a:buClr>
              <a:buFont typeface="Wingdings" charset="2"/>
              <a:buChar char="§"/>
              <a:defRPr/>
            </a:pPr>
            <a:r>
              <a:rPr lang="en-US" sz="1600" dirty="0">
                <a:latin typeface="+mj-lt"/>
              </a:rPr>
              <a:t>ICD-10 ENT </a:t>
            </a:r>
            <a:r>
              <a:rPr lang="en-US" sz="1600" dirty="0" err="1">
                <a:latin typeface="+mj-lt"/>
              </a:rPr>
              <a:t>Superbill</a:t>
            </a:r>
            <a:r>
              <a:rPr lang="en-US" sz="1600" dirty="0">
                <a:latin typeface="+mj-lt"/>
              </a:rPr>
              <a:t> Template Available (Over 590 specialty relevant ICD-10 Codes)</a:t>
            </a:r>
          </a:p>
          <a:p>
            <a:pPr marL="339725" lvl="6" indent="-339725">
              <a:lnSpc>
                <a:spcPct val="80000"/>
              </a:lnSpc>
              <a:spcBef>
                <a:spcPct val="20000"/>
              </a:spcBef>
              <a:buClr>
                <a:schemeClr val="tx2"/>
              </a:buClr>
              <a:buFont typeface="Wingdings" charset="2"/>
              <a:buChar char="§"/>
              <a:defRPr/>
            </a:pPr>
            <a:r>
              <a:rPr lang="en-US" sz="1600" dirty="0">
                <a:latin typeface="+mj-lt"/>
              </a:rPr>
              <a:t>Crosswalk of ICD-9 to ICD-10 Commonly Used ENT Codes</a:t>
            </a:r>
          </a:p>
          <a:p>
            <a:pPr marL="339725" lvl="6" indent="-339725">
              <a:lnSpc>
                <a:spcPct val="80000"/>
              </a:lnSpc>
              <a:spcBef>
                <a:spcPct val="20000"/>
              </a:spcBef>
              <a:buClr>
                <a:schemeClr val="tx2"/>
              </a:buClr>
              <a:buFont typeface="Wingdings" charset="2"/>
              <a:buChar char="§"/>
              <a:defRPr/>
            </a:pPr>
            <a:r>
              <a:rPr lang="en-US" sz="1600" dirty="0">
                <a:solidFill>
                  <a:schemeClr val="accent6"/>
                </a:solidFill>
                <a:latin typeface="+mj-lt"/>
                <a:hlinkClick r:id="rId3"/>
              </a:rPr>
              <a:t>www.entnet.org/content/icd-10-coding-resources</a:t>
            </a:r>
            <a:endParaRPr lang="en-US" sz="1600" dirty="0">
              <a:solidFill>
                <a:schemeClr val="accent6"/>
              </a:solidFill>
              <a:latin typeface="+mj-lt"/>
            </a:endParaRPr>
          </a:p>
          <a:p>
            <a:pPr marL="339725" lvl="6" indent="-339725">
              <a:lnSpc>
                <a:spcPct val="80000"/>
              </a:lnSpc>
              <a:spcBef>
                <a:spcPct val="20000"/>
              </a:spcBef>
              <a:buClr>
                <a:schemeClr val="tx2"/>
              </a:buClr>
              <a:buFont typeface="Wingdings" charset="2"/>
              <a:buChar char="§"/>
              <a:defRPr/>
            </a:pPr>
            <a:r>
              <a:rPr lang="en-US" sz="1600" dirty="0">
                <a:latin typeface="+mj-lt"/>
              </a:rPr>
              <a:t>Foundation-sponsored Coding and Practice Management Workshops and Webinars</a:t>
            </a:r>
          </a:p>
          <a:p>
            <a:pPr marL="339725" lvl="5" indent="-339725">
              <a:defRPr/>
            </a:pPr>
            <a:endParaRPr lang="en-US" sz="1400" dirty="0">
              <a:latin typeface="+mj-lt"/>
            </a:endParaRPr>
          </a:p>
          <a:p>
            <a:pPr marL="339725" lvl="5" indent="-339725">
              <a:defRPr/>
            </a:pPr>
            <a:endParaRPr lang="en-US" sz="1400" dirty="0">
              <a:latin typeface="+mj-lt"/>
            </a:endParaRPr>
          </a:p>
          <a:p>
            <a:pPr marL="339725" lvl="6" indent="-339725">
              <a:lnSpc>
                <a:spcPct val="80000"/>
              </a:lnSpc>
              <a:spcBef>
                <a:spcPct val="20000"/>
              </a:spcBef>
              <a:buClr>
                <a:schemeClr val="tx2"/>
              </a:buClr>
              <a:defRPr/>
            </a:pPr>
            <a:r>
              <a:rPr lang="en-US" sz="1600" b="1" dirty="0">
                <a:latin typeface="+mj-lt"/>
              </a:rPr>
              <a:t>New &amp; Updated Academy Fact Sheets</a:t>
            </a:r>
          </a:p>
          <a:p>
            <a:pPr marL="342900" indent="-342900">
              <a:buClr>
                <a:srgbClr val="C0040F"/>
              </a:buClr>
              <a:buFont typeface="Wingdings" charset="2"/>
              <a:buChar char="§"/>
              <a:defRPr/>
            </a:pPr>
            <a:r>
              <a:rPr lang="en-US" sz="1600" dirty="0">
                <a:latin typeface="+mj-lt"/>
                <a:ea typeface="ＭＳ Ｐゴシック" pitchFamily="34" charset="-128"/>
              </a:rPr>
              <a:t>Electronic Health Record Incentive Program Fact Sheet</a:t>
            </a:r>
          </a:p>
          <a:p>
            <a:pPr marL="342900" indent="-342900">
              <a:buClr>
                <a:srgbClr val="C0040F"/>
              </a:buClr>
              <a:buFont typeface="Wingdings" charset="2"/>
              <a:buChar char="§"/>
              <a:defRPr/>
            </a:pPr>
            <a:r>
              <a:rPr lang="en-US" sz="1600" dirty="0">
                <a:latin typeface="+mj-lt"/>
                <a:ea typeface="ＭＳ Ｐゴシック" pitchFamily="34" charset="-128"/>
              </a:rPr>
              <a:t>Electronic Prescribing Incentive Program Fact Sheet</a:t>
            </a:r>
          </a:p>
          <a:p>
            <a:pPr marL="342900" indent="-342900">
              <a:buClr>
                <a:srgbClr val="C0040F"/>
              </a:buClr>
              <a:buFont typeface="Wingdings" charset="2"/>
              <a:buChar char="§"/>
              <a:defRPr/>
            </a:pPr>
            <a:r>
              <a:rPr lang="en-US" sz="1600" dirty="0">
                <a:latin typeface="+mj-lt"/>
                <a:ea typeface="ＭＳ Ｐゴシック" pitchFamily="34" charset="-128"/>
              </a:rPr>
              <a:t>Physician Quality Reporting System Fact Sheet</a:t>
            </a:r>
          </a:p>
          <a:p>
            <a:pPr marL="342900" indent="-342900">
              <a:buClr>
                <a:srgbClr val="C0040F"/>
              </a:buClr>
              <a:buFont typeface="Wingdings" charset="2"/>
              <a:buChar char="§"/>
              <a:defRPr/>
            </a:pPr>
            <a:r>
              <a:rPr lang="en-US" sz="1600" dirty="0">
                <a:latin typeface="+mj-lt"/>
                <a:ea typeface="ＭＳ Ｐゴシック" pitchFamily="34" charset="-128"/>
              </a:rPr>
              <a:t>Value Based Payment Modifier Fact Sheet</a:t>
            </a:r>
          </a:p>
          <a:p>
            <a:pPr marL="342900" indent="-342900">
              <a:buClr>
                <a:srgbClr val="C0040F"/>
              </a:buClr>
              <a:buFont typeface="Wingdings" charset="2"/>
              <a:buChar char="§"/>
              <a:defRPr/>
            </a:pPr>
            <a:r>
              <a:rPr lang="en-US" sz="1600" dirty="0">
                <a:latin typeface="+mj-lt"/>
                <a:ea typeface="ＭＳ Ｐゴシック" pitchFamily="34" charset="-128"/>
              </a:rPr>
              <a:t>Physician Compare Fact Sheet</a:t>
            </a:r>
          </a:p>
          <a:p>
            <a:pPr marL="339725" lvl="5" indent="-339725">
              <a:defRPr/>
            </a:pPr>
            <a:r>
              <a:rPr lang="en-US" sz="1400" b="1" dirty="0">
                <a:latin typeface="+mj-lt"/>
              </a:rPr>
              <a:t> </a:t>
            </a:r>
          </a:p>
          <a:p>
            <a:pPr marL="339725" lvl="5" indent="-339725">
              <a:defRPr/>
            </a:pPr>
            <a:endParaRPr lang="en-US" sz="1400" b="1" dirty="0">
              <a:latin typeface="+mj-lt"/>
            </a:endParaRPr>
          </a:p>
          <a:p>
            <a:pPr marL="339725" lvl="6" indent="-339725">
              <a:lnSpc>
                <a:spcPct val="80000"/>
              </a:lnSpc>
              <a:spcBef>
                <a:spcPct val="20000"/>
              </a:spcBef>
              <a:buClr>
                <a:schemeClr val="tx2"/>
              </a:buClr>
              <a:defRPr/>
            </a:pPr>
            <a:r>
              <a:rPr lang="en-US" sz="1600" b="1" dirty="0" err="1">
                <a:latin typeface="+mj-lt"/>
              </a:rPr>
              <a:t>PQRSWizard</a:t>
            </a:r>
            <a:endParaRPr lang="en-US" sz="1600" b="1" dirty="0">
              <a:latin typeface="+mj-lt"/>
            </a:endParaRPr>
          </a:p>
          <a:p>
            <a:pPr marL="342900" indent="-342900">
              <a:buClr>
                <a:srgbClr val="C0040F"/>
              </a:buClr>
              <a:buFont typeface="Wingdings" charset="2"/>
              <a:buChar char="§"/>
              <a:defRPr/>
            </a:pPr>
            <a:r>
              <a:rPr lang="en-US" sz="1600" dirty="0">
                <a:latin typeface="+mj-lt"/>
                <a:ea typeface="ＭＳ Ｐゴシック" pitchFamily="34" charset="-128"/>
              </a:rPr>
              <a:t>Successful submitters will receive .5% bonus and avoid the -2% penalty in 2016</a:t>
            </a:r>
          </a:p>
          <a:p>
            <a:pPr marL="342900" indent="-342900">
              <a:buClr>
                <a:srgbClr val="C0040F"/>
              </a:buClr>
              <a:buFont typeface="Wingdings" charset="2"/>
              <a:buChar char="§"/>
              <a:defRPr/>
            </a:pPr>
            <a:r>
              <a:rPr lang="en-US" sz="1600" u="sng" dirty="0">
                <a:latin typeface="+mj-lt"/>
                <a:ea typeface="ＭＳ Ｐゴシック" pitchFamily="34" charset="-128"/>
                <a:hlinkClick r:id="rId4"/>
              </a:rPr>
              <a:t>http://www.entnet.org/content/pqrswizard</a:t>
            </a:r>
            <a:endParaRPr lang="en-US" sz="1600" dirty="0">
              <a:latin typeface="+mj-lt"/>
            </a:endParaRPr>
          </a:p>
        </p:txBody>
      </p:sp>
      <p:pic>
        <p:nvPicPr>
          <p:cNvPr id="48131" name="Picture 2" descr="N:\Business Units\Research Quality and HP\Health Policy\HP Chart files\Individual Art files\ICD-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1147381"/>
            <a:ext cx="1803400" cy="1352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132" name="Picture 2" descr="N:\Business Units\Research Quality and HP\Health Policy\HP Chart files\Individual Art files\CMS Quality Initiativ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033" y="3082889"/>
            <a:ext cx="1803400" cy="1352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133" name="Picture 2" descr="C:\Users\jkappel\AppData\Local\Microsoft\Windows\Temporary Internet Files\Content.Outlook\QQ9GP0QE\PQR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517" y="5305526"/>
            <a:ext cx="2235200" cy="741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bwMode="auto">
          <a:xfrm>
            <a:off x="6976532" y="0"/>
            <a:ext cx="5215467"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b="0" dirty="0">
                <a:solidFill>
                  <a:srgbClr val="3C3C3C"/>
                </a:solidFill>
                <a:latin typeface="+mn-lt"/>
                <a:ea typeface="ＭＳ Ｐゴシック" pitchFamily="34" charset="-128"/>
              </a:rPr>
              <a:t>New Academy Initiatives:</a:t>
            </a:r>
            <a:br>
              <a:rPr lang="en-US" altLang="en-US" sz="3200" b="0" dirty="0">
                <a:solidFill>
                  <a:srgbClr val="3C3C3C"/>
                </a:solidFill>
                <a:latin typeface="+mn-lt"/>
                <a:ea typeface="ＭＳ Ｐゴシック" pitchFamily="34" charset="-128"/>
              </a:rPr>
            </a:br>
            <a:r>
              <a:rPr lang="en-US" altLang="en-US" sz="3200" b="0" dirty="0">
                <a:solidFill>
                  <a:srgbClr val="3C3C3C"/>
                </a:solidFill>
                <a:latin typeface="+mn-lt"/>
                <a:ea typeface="ＭＳ Ｐゴシック" pitchFamily="34" charset="-128"/>
              </a:rPr>
              <a:t>Health Policy Resources</a:t>
            </a:r>
          </a:p>
        </p:txBody>
      </p:sp>
    </p:spTree>
    <p:extLst>
      <p:ext uri="{BB962C8B-B14F-4D97-AF65-F5344CB8AC3E}">
        <p14:creationId xmlns:p14="http://schemas.microsoft.com/office/powerpoint/2010/main" val="1134909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1181101"/>
            <a:ext cx="11381317" cy="5019675"/>
          </a:xfrm>
        </p:spPr>
        <p:txBody>
          <a:bodyPr>
            <a:noAutofit/>
          </a:bodyPr>
          <a:lstStyle/>
          <a:p>
            <a:pPr marL="339725" indent="-339725"/>
            <a:r>
              <a:rPr lang="en-US" sz="1700" dirty="0">
                <a:solidFill>
                  <a:schemeClr val="tx1"/>
                </a:solidFill>
              </a:rPr>
              <a:t>Address critical member needs in the domains of quality reporting for Medicare.</a:t>
            </a:r>
          </a:p>
          <a:p>
            <a:pPr marL="339725" indent="-339725"/>
            <a:endParaRPr lang="en-US" sz="1700" dirty="0">
              <a:solidFill>
                <a:schemeClr val="tx1"/>
              </a:solidFill>
            </a:endParaRPr>
          </a:p>
          <a:p>
            <a:pPr marL="339725" indent="-339725"/>
            <a:r>
              <a:rPr lang="en-US" sz="1700" dirty="0">
                <a:solidFill>
                  <a:schemeClr val="tx1"/>
                </a:solidFill>
              </a:rPr>
              <a:t>Document the value of care our members provide their patients.</a:t>
            </a:r>
          </a:p>
          <a:p>
            <a:pPr marL="339725" indent="-339725"/>
            <a:endParaRPr lang="en-US" sz="1700" dirty="0">
              <a:solidFill>
                <a:schemeClr val="tx1"/>
              </a:solidFill>
            </a:endParaRPr>
          </a:p>
          <a:p>
            <a:pPr marL="339725" indent="-339725"/>
            <a:r>
              <a:rPr lang="en-US" sz="1700" dirty="0">
                <a:solidFill>
                  <a:schemeClr val="tx1"/>
                </a:solidFill>
              </a:rPr>
              <a:t>Allow for tracking of patient outcomes over time.</a:t>
            </a:r>
          </a:p>
          <a:p>
            <a:pPr marL="339725" indent="-339725"/>
            <a:endParaRPr lang="en-US" sz="1700" dirty="0">
              <a:solidFill>
                <a:schemeClr val="tx1"/>
              </a:solidFill>
            </a:endParaRPr>
          </a:p>
          <a:p>
            <a:pPr marL="339725" indent="-339725"/>
            <a:r>
              <a:rPr lang="en-US" sz="1700" dirty="0">
                <a:solidFill>
                  <a:schemeClr val="tx1"/>
                </a:solidFill>
              </a:rPr>
              <a:t>Help members negotiate effectively with private payers.</a:t>
            </a:r>
          </a:p>
          <a:p>
            <a:pPr marL="339725" indent="-339725"/>
            <a:endParaRPr lang="en-US" sz="1700" dirty="0">
              <a:solidFill>
                <a:schemeClr val="tx1"/>
              </a:solidFill>
            </a:endParaRPr>
          </a:p>
          <a:p>
            <a:pPr marL="339725" indent="-339725"/>
            <a:r>
              <a:rPr lang="en-US" sz="1700" dirty="0">
                <a:solidFill>
                  <a:schemeClr val="tx1"/>
                </a:solidFill>
              </a:rPr>
              <a:t>Assist with the development of alternative payment models.</a:t>
            </a:r>
          </a:p>
          <a:p>
            <a:pPr marL="339725" indent="-339725"/>
            <a:endParaRPr lang="en-US" sz="1700" dirty="0">
              <a:solidFill>
                <a:schemeClr val="tx1"/>
              </a:solidFill>
            </a:endParaRPr>
          </a:p>
          <a:p>
            <a:pPr marL="339725" indent="-339725"/>
            <a:r>
              <a:rPr lang="en-US" sz="1700" dirty="0">
                <a:solidFill>
                  <a:schemeClr val="tx1"/>
                </a:solidFill>
              </a:rPr>
              <a:t>Facilitate requirements of Maintenance of Certification/Licensure.</a:t>
            </a:r>
          </a:p>
          <a:p>
            <a:pPr marL="339725" indent="-339725"/>
            <a:endParaRPr lang="en-US" sz="1700" dirty="0">
              <a:solidFill>
                <a:schemeClr val="tx1"/>
              </a:solidFill>
            </a:endParaRPr>
          </a:p>
          <a:p>
            <a:pPr marL="339725" indent="-339725"/>
            <a:r>
              <a:rPr lang="en-US" sz="1700" dirty="0">
                <a:solidFill>
                  <a:schemeClr val="tx1"/>
                </a:solidFill>
              </a:rPr>
              <a:t>Allow for the development of relevant specialty-specific performance measures.</a:t>
            </a:r>
          </a:p>
          <a:p>
            <a:pPr marL="339725" indent="-339725"/>
            <a:endParaRPr lang="en-US" sz="1700" dirty="0">
              <a:solidFill>
                <a:schemeClr val="tx1"/>
              </a:solidFill>
            </a:endParaRPr>
          </a:p>
          <a:p>
            <a:pPr marL="339725" indent="-339725"/>
            <a:r>
              <a:rPr lang="en-US" sz="1700" dirty="0">
                <a:solidFill>
                  <a:schemeClr val="tx1"/>
                </a:solidFill>
              </a:rPr>
              <a:t>Enable post-market product surveillance capabilities.</a:t>
            </a:r>
          </a:p>
        </p:txBody>
      </p:sp>
      <p:sp>
        <p:nvSpPr>
          <p:cNvPr id="8" name="Text Placeholder 7"/>
          <p:cNvSpPr>
            <a:spLocks noGrp="1"/>
          </p:cNvSpPr>
          <p:nvPr>
            <p:ph type="body" sz="quarter" idx="13"/>
          </p:nvPr>
        </p:nvSpPr>
        <p:spPr>
          <a:xfrm>
            <a:off x="8346019" y="6563"/>
            <a:ext cx="3644900" cy="912812"/>
          </a:xfrm>
        </p:spPr>
        <p:txBody>
          <a:bodyPr/>
          <a:lstStyle/>
          <a:p>
            <a:endParaRPr lang="en-US" i="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799" y="0"/>
            <a:ext cx="5520267" cy="928418"/>
          </a:xfrm>
          <a:prstGeom prst="rect">
            <a:avLst/>
          </a:prstGeom>
        </p:spPr>
      </p:pic>
    </p:spTree>
    <p:extLst>
      <p:ext uri="{BB962C8B-B14F-4D97-AF65-F5344CB8AC3E}">
        <p14:creationId xmlns:p14="http://schemas.microsoft.com/office/powerpoint/2010/main" val="2142870038"/>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z="3200" dirty="0"/>
              <a:t>www.academyu.org</a:t>
            </a: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8489" y="1163603"/>
            <a:ext cx="7346679" cy="4999454"/>
          </a:xfrm>
          <a:prstGeom prst="rect">
            <a:avLst/>
          </a:prstGeom>
          <a:ln w="25400">
            <a:solidFill>
              <a:schemeClr val="tx1"/>
            </a:solidFill>
          </a:ln>
        </p:spPr>
      </p:pic>
      <p:sp>
        <p:nvSpPr>
          <p:cNvPr id="8" name="Flowchart: Alternate Process 7"/>
          <p:cNvSpPr/>
          <p:nvPr/>
        </p:nvSpPr>
        <p:spPr>
          <a:xfrm>
            <a:off x="2048489" y="1575846"/>
            <a:ext cx="4989719" cy="612648"/>
          </a:xfrm>
          <a:prstGeom prst="flowChartAlternateProcess">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2197408"/>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p:cNvPicPr>
            <a:picLocks/>
          </p:cNvPicPr>
          <p:nvPr/>
        </p:nvPicPr>
        <p:blipFill rotWithShape="1">
          <a:blip r:embed="rId3" cstate="screen">
            <a:extLst>
              <a:ext uri="{28A0092B-C50C-407E-A947-70E740481C1C}">
                <a14:useLocalDpi xmlns:a14="http://schemas.microsoft.com/office/drawing/2010/main"/>
              </a:ext>
            </a:extLst>
          </a:blip>
          <a:srcRect/>
          <a:stretch/>
        </p:blipFill>
        <p:spPr bwMode="auto">
          <a:xfrm>
            <a:off x="7839595" y="3615062"/>
            <a:ext cx="2277544" cy="1602532"/>
          </a:xfrm>
          <a:prstGeom prst="rect">
            <a:avLst/>
          </a:prstGeom>
          <a:ln>
            <a:noFill/>
          </a:ln>
          <a:extLst>
            <a:ext uri="{53640926-AAD7-44d8-BBD7-CCE9431645EC}">
              <a14:shadowObscured xmlns="" xmlns:a14="http://schemas.microsoft.com/office/drawing/2010/main"/>
            </a:ext>
          </a:extLst>
        </p:spPr>
      </p:pic>
      <p:sp>
        <p:nvSpPr>
          <p:cNvPr id="5" name="Content Placeholder 4"/>
          <p:cNvSpPr>
            <a:spLocks noGrp="1"/>
          </p:cNvSpPr>
          <p:nvPr>
            <p:ph idx="1"/>
          </p:nvPr>
        </p:nvSpPr>
        <p:spPr>
          <a:xfrm>
            <a:off x="1321904" y="1414915"/>
            <a:ext cx="9690653" cy="4711249"/>
          </a:xfrm>
        </p:spPr>
        <p:txBody>
          <a:bodyPr>
            <a:normAutofit fontScale="47500" lnSpcReduction="20000"/>
          </a:bodyPr>
          <a:lstStyle/>
          <a:p>
            <a:pPr marL="339725" indent="-339725"/>
            <a:r>
              <a:rPr lang="en-US" sz="3600" dirty="0">
                <a:solidFill>
                  <a:schemeClr val="tx1"/>
                </a:solidFill>
              </a:rPr>
              <a:t>Established in 1982 as a grassroots member network within the AAO-HNS.</a:t>
            </a:r>
          </a:p>
          <a:p>
            <a:pPr marL="339725" indent="-339725"/>
            <a:endParaRPr lang="en-US" sz="2100" dirty="0">
              <a:solidFill>
                <a:schemeClr val="tx1"/>
              </a:solidFill>
            </a:endParaRPr>
          </a:p>
          <a:p>
            <a:pPr marL="339725" indent="-339725"/>
            <a:r>
              <a:rPr lang="en-US" sz="3600" dirty="0">
                <a:solidFill>
                  <a:schemeClr val="tx1"/>
                </a:solidFill>
              </a:rPr>
              <a:t>Composed of local, state, specialty, and national otolaryngology–head and neck surgery societies. </a:t>
            </a:r>
          </a:p>
          <a:p>
            <a:pPr marL="339725" indent="-339725"/>
            <a:endParaRPr lang="en-US" sz="2100" dirty="0">
              <a:solidFill>
                <a:schemeClr val="tx1"/>
              </a:solidFill>
            </a:endParaRPr>
          </a:p>
          <a:p>
            <a:pPr marL="339725" indent="-339725"/>
            <a:r>
              <a:rPr lang="en-US" sz="3600" dirty="0">
                <a:solidFill>
                  <a:schemeClr val="tx1"/>
                </a:solidFill>
              </a:rPr>
              <a:t>Functions as a conduit of information between BOG members, the BOG Executive Committee, the AAO-HNS/F Boards of Directors, and the general membership.</a:t>
            </a:r>
          </a:p>
          <a:p>
            <a:pPr marL="339725" indent="-339725"/>
            <a:endParaRPr lang="en-US" sz="2100" dirty="0">
              <a:solidFill>
                <a:schemeClr val="tx1"/>
              </a:solidFill>
            </a:endParaRPr>
          </a:p>
          <a:p>
            <a:pPr marL="339725" indent="-339725"/>
            <a:r>
              <a:rPr lang="en-US" sz="3600" dirty="0">
                <a:solidFill>
                  <a:schemeClr val="tx1"/>
                </a:solidFill>
              </a:rPr>
              <a:t>All AAO-HNS active members are eligible to apply to become a member of a BOG Committee or attend BOG Committee meetings. </a:t>
            </a:r>
            <a:br>
              <a:rPr lang="en-US" sz="3600" dirty="0">
                <a:solidFill>
                  <a:schemeClr val="tx1"/>
                </a:solidFill>
              </a:rPr>
            </a:br>
            <a:endParaRPr lang="en-US" sz="3600" dirty="0">
              <a:solidFill>
                <a:schemeClr val="tx1"/>
              </a:solidFill>
            </a:endParaRPr>
          </a:p>
          <a:p>
            <a:pPr marL="739775" lvl="2" indent="-339725"/>
            <a:r>
              <a:rPr lang="en-US" sz="2900" dirty="0">
                <a:solidFill>
                  <a:schemeClr val="tx1"/>
                </a:solidFill>
              </a:rPr>
              <a:t>BOG Legislative Affairs Committee</a:t>
            </a:r>
          </a:p>
          <a:p>
            <a:pPr marL="739775" lvl="2" indent="-339725"/>
            <a:r>
              <a:rPr lang="en-US" sz="2900" dirty="0">
                <a:solidFill>
                  <a:schemeClr val="tx1"/>
                </a:solidFill>
              </a:rPr>
              <a:t>BOG Socioeconomic &amp; Grassroots (SEGR) Committee</a:t>
            </a:r>
          </a:p>
          <a:p>
            <a:pPr marL="739775" lvl="2" indent="-339725"/>
            <a:r>
              <a:rPr lang="en-US" sz="2900" dirty="0">
                <a:solidFill>
                  <a:schemeClr val="tx1"/>
                </a:solidFill>
              </a:rPr>
              <a:t>BOG Governance &amp; Society Engagement Committee</a:t>
            </a:r>
          </a:p>
          <a:p>
            <a:pPr marL="339725" lvl="1" indent="-339725">
              <a:buNone/>
            </a:pPr>
            <a:endParaRPr lang="en-US" sz="2100" dirty="0">
              <a:solidFill>
                <a:schemeClr val="tx1"/>
              </a:solidFill>
            </a:endParaRPr>
          </a:p>
          <a:p>
            <a:pPr marL="339725" indent="-339725"/>
            <a:r>
              <a:rPr lang="en-US" sz="3600" dirty="0">
                <a:solidFill>
                  <a:schemeClr val="tx1"/>
                </a:solidFill>
              </a:rPr>
              <a:t>Each affiliated BOG society has three designated positions to  </a:t>
            </a:r>
            <a:br>
              <a:rPr lang="en-US" sz="3600" dirty="0">
                <a:solidFill>
                  <a:schemeClr val="tx1"/>
                </a:solidFill>
              </a:rPr>
            </a:br>
            <a:r>
              <a:rPr lang="en-US" sz="3600" dirty="0">
                <a:solidFill>
                  <a:schemeClr val="tx1"/>
                </a:solidFill>
              </a:rPr>
              <a:t>the BOG – Governor, Legislative Rep, and SEGR Rep.</a:t>
            </a:r>
          </a:p>
          <a:p>
            <a:pPr marL="339725" indent="-339725">
              <a:buNone/>
            </a:pPr>
            <a:endParaRPr lang="en-US" sz="2100" dirty="0">
              <a:solidFill>
                <a:schemeClr val="tx1"/>
              </a:solidFill>
            </a:endParaRPr>
          </a:p>
          <a:p>
            <a:pPr marL="339725" indent="-339725"/>
            <a:r>
              <a:rPr lang="en-US" sz="3600" dirty="0">
                <a:solidFill>
                  <a:schemeClr val="tx1"/>
                </a:solidFill>
              </a:rPr>
              <a:t>Organized into 10 Geographic Regions – Each region has an appointed representative to the SEGR Committee to enhance and facilitate communications. </a:t>
            </a:r>
          </a:p>
        </p:txBody>
      </p:sp>
      <p:sp>
        <p:nvSpPr>
          <p:cNvPr id="8" name="Text Placeholder 7"/>
          <p:cNvSpPr>
            <a:spLocks noGrp="1"/>
          </p:cNvSpPr>
          <p:nvPr>
            <p:ph type="body" sz="quarter" idx="13"/>
          </p:nvPr>
        </p:nvSpPr>
        <p:spPr/>
        <p:txBody>
          <a:bodyPr/>
          <a:lstStyle/>
          <a:p>
            <a:r>
              <a:rPr lang="en-US" dirty="0"/>
              <a:t>Board of Governors (BOG)</a:t>
            </a:r>
          </a:p>
        </p:txBody>
      </p:sp>
    </p:spTree>
    <p:extLst>
      <p:ext uri="{BB962C8B-B14F-4D97-AF65-F5344CB8AC3E}">
        <p14:creationId xmlns:p14="http://schemas.microsoft.com/office/powerpoint/2010/main" val="2107121802"/>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0391" y="1151467"/>
            <a:ext cx="6950008" cy="5181600"/>
          </a:xfrm>
        </p:spPr>
      </p:pic>
      <p:sp>
        <p:nvSpPr>
          <p:cNvPr id="4" name="Text Placeholder 3"/>
          <p:cNvSpPr>
            <a:spLocks noGrp="1"/>
          </p:cNvSpPr>
          <p:nvPr>
            <p:ph type="body" sz="quarter" idx="13"/>
          </p:nvPr>
        </p:nvSpPr>
        <p:spPr>
          <a:xfrm>
            <a:off x="5520266" y="84667"/>
            <a:ext cx="6536267" cy="1066800"/>
          </a:xfrm>
        </p:spPr>
        <p:txBody>
          <a:bodyPr/>
          <a:lstStyle/>
          <a:p>
            <a:pPr algn="ctr"/>
            <a:r>
              <a:rPr lang="en-US" dirty="0"/>
              <a:t>AAO-HNS: 3P Committee</a:t>
            </a:r>
          </a:p>
          <a:p>
            <a:pPr algn="ctr"/>
            <a:r>
              <a:rPr lang="en-US" dirty="0"/>
              <a:t>Interactions with Insurance Companies</a:t>
            </a:r>
          </a:p>
        </p:txBody>
      </p:sp>
    </p:spTree>
    <p:extLst>
      <p:ext uri="{BB962C8B-B14F-4D97-AF65-F5344CB8AC3E}">
        <p14:creationId xmlns:p14="http://schemas.microsoft.com/office/powerpoint/2010/main" val="1259315328"/>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US" dirty="0"/>
              <a:t>Join Us in San Diego, CA</a:t>
            </a:r>
            <a:br>
              <a:rPr lang="en-US" dirty="0"/>
            </a:br>
            <a:r>
              <a:rPr lang="en-US" dirty="0"/>
              <a:t>September 18-21, 2016</a:t>
            </a:r>
          </a:p>
        </p:txBody>
      </p:sp>
      <p:pic>
        <p:nvPicPr>
          <p:cNvPr id="5" name="Picture 4" descr="AM16 LOGO SQUARE-WhiteTex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615" y="1353312"/>
            <a:ext cx="3942617" cy="3841868"/>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943232" y="4747860"/>
            <a:ext cx="6625917" cy="1588127"/>
          </a:xfrm>
          <a:prstGeom prst="rect">
            <a:avLst/>
          </a:prstGeom>
          <a:noFill/>
          <a:effectLst>
            <a:outerShdw blurRad="50800" dist="38100" dir="2700000" algn="tl" rotWithShape="0">
              <a:prstClr val="black">
                <a:alpha val="40000"/>
              </a:prstClr>
            </a:outerShdw>
          </a:effectLst>
        </p:spPr>
        <p:txBody>
          <a:bodyPr wrap="square" rtlCol="0">
            <a:spAutoFit/>
          </a:bodyPr>
          <a:lstStyle/>
          <a:p>
            <a:pPr algn="r">
              <a:lnSpc>
                <a:spcPct val="90000"/>
              </a:lnSpc>
            </a:pPr>
            <a:r>
              <a:rPr lang="en-US" sz="4400" b="1" kern="0" dirty="0">
                <a:solidFill>
                  <a:srgbClr val="7DBDB8"/>
                </a:solidFill>
              </a:rPr>
              <a:t>REGISTER NOW!</a:t>
            </a:r>
          </a:p>
          <a:p>
            <a:pPr algn="r">
              <a:lnSpc>
                <a:spcPct val="90000"/>
              </a:lnSpc>
            </a:pPr>
            <a:r>
              <a:rPr lang="en-US" sz="3200" b="1" kern="0" dirty="0">
                <a:solidFill>
                  <a:srgbClr val="FFFFFF"/>
                </a:solidFill>
              </a:rPr>
              <a:t>September 18-21, 2016</a:t>
            </a:r>
          </a:p>
          <a:p>
            <a:pPr algn="r">
              <a:lnSpc>
                <a:spcPct val="90000"/>
              </a:lnSpc>
            </a:pPr>
            <a:r>
              <a:rPr lang="en-US" sz="3200" b="1" kern="0" dirty="0">
                <a:solidFill>
                  <a:srgbClr val="FFFFFF"/>
                </a:solidFill>
              </a:rPr>
              <a:t>San Diego, CA</a:t>
            </a:r>
          </a:p>
        </p:txBody>
      </p:sp>
    </p:spTree>
    <p:extLst>
      <p:ext uri="{BB962C8B-B14F-4D97-AF65-F5344CB8AC3E}">
        <p14:creationId xmlns:p14="http://schemas.microsoft.com/office/powerpoint/2010/main" val="695237873"/>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2965" y="3322082"/>
            <a:ext cx="8504767" cy="2862323"/>
          </a:xfrm>
          <a:prstGeom prst="rect">
            <a:avLst/>
          </a:prstGeom>
          <a:noFill/>
        </p:spPr>
        <p:txBody>
          <a:bodyPr wrap="square" rtlCol="0">
            <a:spAutoFit/>
          </a:bodyPr>
          <a:lstStyle/>
          <a:p>
            <a:pPr algn="ctr"/>
            <a:r>
              <a:rPr lang="en-US" b="1" dirty="0"/>
              <a:t>SAVE THE DATE – Mark your calendars to join your colleagues at the 2017 AAO-HNS/F Leadership Forum &amp; BOG Spring Meeting!</a:t>
            </a:r>
          </a:p>
          <a:p>
            <a:endParaRPr lang="en-US" dirty="0"/>
          </a:p>
          <a:p>
            <a:r>
              <a:rPr lang="en-US" b="1" dirty="0"/>
              <a:t>		Date:</a:t>
            </a:r>
            <a:r>
              <a:rPr lang="en-US" dirty="0"/>
              <a:t> Saturday, March 11-13, 2017</a:t>
            </a:r>
          </a:p>
          <a:p>
            <a:r>
              <a:rPr lang="en-US" b="1" dirty="0"/>
              <a:t>		Location:</a:t>
            </a:r>
            <a:r>
              <a:rPr lang="en-US" dirty="0"/>
              <a:t> The Westin Alexandria Hotel </a:t>
            </a:r>
            <a:br>
              <a:rPr lang="en-US" dirty="0"/>
            </a:br>
            <a:r>
              <a:rPr lang="en-US" dirty="0"/>
              <a:t>           			   400 Courthouse Square</a:t>
            </a:r>
            <a:br>
              <a:rPr lang="en-US" dirty="0"/>
            </a:br>
            <a:r>
              <a:rPr lang="en-US" dirty="0"/>
              <a:t>       			   Alexandria, VA 22314</a:t>
            </a:r>
            <a:br>
              <a:rPr lang="en-US" dirty="0"/>
            </a:br>
            <a:endParaRPr lang="en-US" dirty="0"/>
          </a:p>
          <a:p>
            <a:r>
              <a:rPr lang="en-US" b="1" dirty="0"/>
              <a:t>		Cost:</a:t>
            </a:r>
            <a:r>
              <a:rPr lang="en-US" dirty="0"/>
              <a:t> </a:t>
            </a:r>
            <a:r>
              <a:rPr lang="en-US" dirty="0">
                <a:solidFill>
                  <a:srgbClr val="C00000"/>
                </a:solidFill>
              </a:rPr>
              <a:t>FREE</a:t>
            </a:r>
            <a:r>
              <a:rPr lang="en-US" dirty="0"/>
              <a:t> to AAO-HNS Members</a:t>
            </a:r>
          </a:p>
          <a:p>
            <a:r>
              <a:rPr lang="en-US" dirty="0"/>
              <a:t>		CME Credits Available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0615" y="1298552"/>
            <a:ext cx="3982096" cy="1490601"/>
          </a:xfrm>
          <a:prstGeom prst="rect">
            <a:avLst/>
          </a:prstGeom>
        </p:spPr>
      </p:pic>
    </p:spTree>
    <p:extLst>
      <p:ext uri="{BB962C8B-B14F-4D97-AF65-F5344CB8AC3E}">
        <p14:creationId xmlns:p14="http://schemas.microsoft.com/office/powerpoint/2010/main" val="1348075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BOARD OF GOVERNORS</a:t>
            </a:r>
          </a:p>
        </p:txBody>
      </p:sp>
      <p:graphicFrame>
        <p:nvGraphicFramePr>
          <p:cNvPr id="5" name="Diagram 4"/>
          <p:cNvGraphicFramePr/>
          <p:nvPr>
            <p:extLst/>
          </p:nvPr>
        </p:nvGraphicFramePr>
        <p:xfrm>
          <a:off x="1790331" y="1154097"/>
          <a:ext cx="8637972" cy="506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7667789"/>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gn="ctr"/>
            <a:r>
              <a:rPr lang="en-US" sz="5200" b="1" dirty="0"/>
              <a:t>Thank you</a:t>
            </a:r>
          </a:p>
          <a:p>
            <a:pPr algn="ctr"/>
            <a:r>
              <a:rPr lang="en-US" sz="4000" dirty="0"/>
              <a:t>David R. Edelstein, M.D.</a:t>
            </a:r>
          </a:p>
          <a:p>
            <a:pPr algn="ctr"/>
            <a:r>
              <a:rPr lang="en-US" sz="4000" dirty="0"/>
              <a:t>Chair, Board of Governors</a:t>
            </a:r>
          </a:p>
          <a:p>
            <a:pPr algn="ctr"/>
            <a:r>
              <a:rPr lang="en-US" sz="4000" dirty="0">
                <a:hlinkClick r:id="rId3"/>
              </a:rPr>
              <a:t>entdre@aol.com</a:t>
            </a:r>
            <a:endParaRPr lang="en-US" sz="4000" dirty="0"/>
          </a:p>
          <a:p>
            <a:pPr algn="ctr"/>
            <a:r>
              <a:rPr lang="en-US" sz="4000" dirty="0"/>
              <a:t>917-697-0641</a:t>
            </a:r>
          </a:p>
          <a:p>
            <a:pPr algn="ctr"/>
            <a:r>
              <a:rPr lang="en-US" sz="4000" dirty="0"/>
              <a:t>BOG meets on the Saturday </a:t>
            </a:r>
            <a:r>
              <a:rPr lang="en-US" sz="4000" u="sng" dirty="0"/>
              <a:t>before</a:t>
            </a:r>
            <a:r>
              <a:rPr lang="en-US" sz="4000" dirty="0"/>
              <a:t> Annual Meeting</a:t>
            </a:r>
          </a:p>
          <a:p>
            <a:pPr algn="ctr"/>
            <a:r>
              <a:rPr lang="en-US" sz="4000" dirty="0"/>
              <a:t>BOG General Assembly on Monday 5-7 pm </a:t>
            </a:r>
            <a:r>
              <a:rPr lang="en-US" sz="4000" u="sng" dirty="0"/>
              <a:t>during</a:t>
            </a:r>
            <a:r>
              <a:rPr lang="en-US" sz="4000" dirty="0"/>
              <a:t> Annual Meeting </a:t>
            </a:r>
          </a:p>
        </p:txBody>
      </p:sp>
      <p:sp>
        <p:nvSpPr>
          <p:cNvPr id="3" name="Text Placeholder 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57252952"/>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844879" y="71064"/>
            <a:ext cx="10201348" cy="9680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lnSpc>
                <a:spcPct val="90000"/>
              </a:lnSpc>
            </a:pPr>
            <a:r>
              <a:rPr lang="en-US" altLang="en-US" sz="2900" kern="0" dirty="0">
                <a:solidFill>
                  <a:srgbClr val="3C3C3C"/>
                </a:solidFill>
                <a:latin typeface="+mn-lt"/>
              </a:rPr>
              <a:t>Legislative &amp; </a:t>
            </a:r>
          </a:p>
          <a:p>
            <a:pPr algn="r" eaLnBrk="1" hangingPunct="1">
              <a:lnSpc>
                <a:spcPct val="90000"/>
              </a:lnSpc>
            </a:pPr>
            <a:r>
              <a:rPr lang="en-US" altLang="en-US" sz="2900" kern="0" dirty="0">
                <a:solidFill>
                  <a:srgbClr val="3C3C3C"/>
                </a:solidFill>
                <a:latin typeface="+mn-lt"/>
              </a:rPr>
              <a:t>Political Advocacy</a:t>
            </a:r>
          </a:p>
        </p:txBody>
      </p:sp>
      <p:sp>
        <p:nvSpPr>
          <p:cNvPr id="4" name="Content Placeholder 2"/>
          <p:cNvSpPr txBox="1">
            <a:spLocks/>
          </p:cNvSpPr>
          <p:nvPr/>
        </p:nvSpPr>
        <p:spPr>
          <a:xfrm>
            <a:off x="2743200" y="1219200"/>
            <a:ext cx="7924800" cy="4876800"/>
          </a:xfrm>
          <a:prstGeom prst="rect">
            <a:avLst/>
          </a:prstGeom>
        </p:spPr>
        <p:txBody>
          <a:bodyPr>
            <a:normAutofit/>
          </a:bodyPr>
          <a:lstStyle/>
          <a:p>
            <a:pPr marL="800100" lvl="1" indent="-342900" eaLnBrk="0" hangingPunct="0">
              <a:spcBef>
                <a:spcPct val="20000"/>
              </a:spcBef>
            </a:pPr>
            <a:endParaRPr lang="en-US" sz="2400" kern="0" dirty="0">
              <a:solidFill>
                <a:srgbClr val="000000"/>
              </a:solidFill>
              <a:ea typeface="ＭＳ Ｐゴシック" charset="0"/>
              <a:cs typeface="ＭＳ Ｐゴシック"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701" y="1219200"/>
            <a:ext cx="6237755" cy="4820082"/>
          </a:xfrm>
          <a:prstGeom prst="rect">
            <a:avLst/>
          </a:prstGeom>
        </p:spPr>
      </p:pic>
    </p:spTree>
    <p:extLst>
      <p:ext uri="{BB962C8B-B14F-4D97-AF65-F5344CB8AC3E}">
        <p14:creationId xmlns:p14="http://schemas.microsoft.com/office/powerpoint/2010/main" val="1247200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987509" y="107679"/>
            <a:ext cx="10088543" cy="917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lnSpc>
                <a:spcPct val="90000"/>
              </a:lnSpc>
            </a:pPr>
            <a:r>
              <a:rPr lang="en-US" altLang="en-US" sz="2900" kern="0" dirty="0">
                <a:solidFill>
                  <a:schemeClr val="accent6"/>
                </a:solidFill>
                <a:latin typeface="Arial"/>
                <a:cs typeface="Arial"/>
              </a:rPr>
              <a:t>Federal Legislative Advocacy </a:t>
            </a:r>
          </a:p>
        </p:txBody>
      </p:sp>
      <p:sp>
        <p:nvSpPr>
          <p:cNvPr id="4" name="Content Placeholder 2"/>
          <p:cNvSpPr txBox="1">
            <a:spLocks/>
          </p:cNvSpPr>
          <p:nvPr/>
        </p:nvSpPr>
        <p:spPr>
          <a:xfrm>
            <a:off x="1987500" y="1232034"/>
            <a:ext cx="9581648" cy="5332538"/>
          </a:xfrm>
          <a:prstGeom prst="rect">
            <a:avLst/>
          </a:prstGeom>
        </p:spPr>
        <p:txBody>
          <a:bodyPr>
            <a:normAutofit/>
          </a:bodyPr>
          <a:lstStyle/>
          <a:p>
            <a:pPr eaLnBrk="0" hangingPunct="0">
              <a:spcBef>
                <a:spcPct val="20000"/>
              </a:spcBef>
            </a:pPr>
            <a:r>
              <a:rPr lang="en-US" sz="2400" b="1" kern="0" dirty="0">
                <a:solidFill>
                  <a:srgbClr val="000000"/>
                </a:solidFill>
                <a:ea typeface="ＭＳ Ｐゴシック" charset="0"/>
                <a:cs typeface="Arial" panose="020B0604020202020204" pitchFamily="34" charset="0"/>
              </a:rPr>
              <a:t>AAO-HNS Key Wins and Legislative Priorities in the 114</a:t>
            </a:r>
            <a:r>
              <a:rPr lang="en-US" sz="2400" b="1" kern="0" baseline="30000" dirty="0">
                <a:solidFill>
                  <a:srgbClr val="000000"/>
                </a:solidFill>
                <a:ea typeface="ＭＳ Ｐゴシック" charset="0"/>
                <a:cs typeface="Arial" panose="020B0604020202020204" pitchFamily="34" charset="0"/>
              </a:rPr>
              <a:t>th</a:t>
            </a:r>
            <a:r>
              <a:rPr lang="en-US" sz="2400" b="1" kern="0" dirty="0">
                <a:solidFill>
                  <a:srgbClr val="000000"/>
                </a:solidFill>
                <a:ea typeface="ＭＳ Ｐゴシック" charset="0"/>
                <a:cs typeface="Arial" panose="020B0604020202020204" pitchFamily="34" charset="0"/>
              </a:rPr>
              <a:t> Congress</a:t>
            </a:r>
          </a:p>
          <a:p>
            <a:pPr marL="800100" lvl="1" indent="-342900" eaLnBrk="0" hangingPunct="0">
              <a:spcBef>
                <a:spcPct val="20000"/>
              </a:spcBef>
              <a:buClr>
                <a:schemeClr val="tx2"/>
              </a:buClr>
              <a:buFont typeface="Wingdings" panose="05000000000000000000" pitchFamily="2" charset="2"/>
              <a:buChar char="§"/>
            </a:pPr>
            <a:r>
              <a:rPr lang="en-US" sz="2000" b="1" u="sng" kern="0" dirty="0">
                <a:solidFill>
                  <a:srgbClr val="000000"/>
                </a:solidFill>
                <a:ea typeface="ＭＳ Ｐゴシック" charset="0"/>
                <a:cs typeface="Arial" panose="020B0604020202020204" pitchFamily="34" charset="0"/>
              </a:rPr>
              <a:t>Legislative “Wins” in 2015/16:</a:t>
            </a:r>
          </a:p>
          <a:p>
            <a:pPr marL="1200150" lvl="2" indent="-285750" eaLnBrk="0" hangingPunct="0">
              <a:spcBef>
                <a:spcPct val="20000"/>
              </a:spcBef>
              <a:buClr>
                <a:schemeClr val="tx2"/>
              </a:buClr>
              <a:buFont typeface="Wingdings" panose="05000000000000000000" pitchFamily="2" charset="2"/>
              <a:buChar char="§"/>
            </a:pPr>
            <a:r>
              <a:rPr lang="en-US" sz="2000" b="1" kern="0" dirty="0">
                <a:solidFill>
                  <a:srgbClr val="000000"/>
                </a:solidFill>
                <a:ea typeface="ＭＳ Ｐゴシック" charset="0"/>
                <a:cs typeface="Arial" panose="020B0604020202020204" pitchFamily="34" charset="0"/>
              </a:rPr>
              <a:t>Repeal of the flawed Sustainable Growth Rate </a:t>
            </a:r>
            <a:r>
              <a:rPr lang="en-US" sz="2000" b="1" kern="0" dirty="0">
                <a:solidFill>
                  <a:schemeClr val="tx2"/>
                </a:solidFill>
                <a:ea typeface="ＭＳ Ｐゴシック" charset="0"/>
                <a:cs typeface="Arial" panose="020B0604020202020204" pitchFamily="34" charset="0"/>
              </a:rPr>
              <a:t>(SGR)</a:t>
            </a:r>
            <a:r>
              <a:rPr lang="en-US" sz="2000" b="1" kern="0" dirty="0">
                <a:solidFill>
                  <a:srgbClr val="C0040F"/>
                </a:solidFill>
                <a:ea typeface="ＭＳ Ｐゴシック" charset="0"/>
                <a:cs typeface="Arial" panose="020B0604020202020204" pitchFamily="34" charset="0"/>
              </a:rPr>
              <a:t> </a:t>
            </a:r>
            <a:r>
              <a:rPr lang="en-US" sz="2000" b="1" kern="0" dirty="0">
                <a:solidFill>
                  <a:srgbClr val="000000"/>
                </a:solidFill>
                <a:ea typeface="ＭＳ Ｐゴシック" charset="0"/>
                <a:cs typeface="Arial" panose="020B0604020202020204" pitchFamily="34" charset="0"/>
              </a:rPr>
              <a:t>physician payment formula.</a:t>
            </a:r>
            <a:r>
              <a:rPr lang="en-US" sz="2000" kern="0" dirty="0">
                <a:solidFill>
                  <a:srgbClr val="000000"/>
                </a:solidFill>
                <a:ea typeface="ＭＳ Ｐゴシック" charset="0"/>
                <a:cs typeface="Arial" panose="020B0604020202020204" pitchFamily="34" charset="0"/>
              </a:rPr>
              <a:t> </a:t>
            </a:r>
          </a:p>
          <a:p>
            <a:pPr marL="1200150" lvl="2" indent="-285750" eaLnBrk="0" hangingPunct="0">
              <a:spcBef>
                <a:spcPct val="20000"/>
              </a:spcBef>
              <a:buClr>
                <a:schemeClr val="tx2"/>
              </a:buClr>
              <a:buFont typeface="Wingdings" panose="05000000000000000000" pitchFamily="2" charset="2"/>
              <a:buChar char="§"/>
            </a:pPr>
            <a:r>
              <a:rPr lang="en-US" sz="2000" b="1" kern="0" dirty="0">
                <a:solidFill>
                  <a:srgbClr val="000000"/>
                </a:solidFill>
                <a:ea typeface="ＭＳ Ｐゴシック" charset="0"/>
                <a:cs typeface="Arial" panose="020B0604020202020204" pitchFamily="34" charset="0"/>
              </a:rPr>
              <a:t>Temporary Rescission</a:t>
            </a:r>
            <a:r>
              <a:rPr lang="en-US" sz="2000" kern="0" dirty="0">
                <a:solidFill>
                  <a:srgbClr val="000000"/>
                </a:solidFill>
                <a:ea typeface="ＭＳ Ｐゴシック" charset="0"/>
                <a:cs typeface="Arial" panose="020B0604020202020204" pitchFamily="34" charset="0"/>
              </a:rPr>
              <a:t> of CMS policy to </a:t>
            </a:r>
            <a:r>
              <a:rPr lang="en-US" sz="2000" b="1" kern="0" dirty="0">
                <a:solidFill>
                  <a:srgbClr val="000000"/>
                </a:solidFill>
                <a:ea typeface="ＭＳ Ｐゴシック" charset="0"/>
                <a:cs typeface="Arial" panose="020B0604020202020204" pitchFamily="34" charset="0"/>
              </a:rPr>
              <a:t>convert all 10- and 90-day </a:t>
            </a:r>
            <a:r>
              <a:rPr lang="en-US" sz="2000" b="1" kern="0" dirty="0">
                <a:solidFill>
                  <a:schemeClr val="tx2"/>
                </a:solidFill>
                <a:ea typeface="ＭＳ Ｐゴシック" charset="0"/>
                <a:cs typeface="Arial" panose="020B0604020202020204" pitchFamily="34" charset="0"/>
              </a:rPr>
              <a:t>global payments</a:t>
            </a:r>
            <a:r>
              <a:rPr lang="en-US" sz="2000" b="1" kern="0" dirty="0">
                <a:solidFill>
                  <a:srgbClr val="C0040F"/>
                </a:solidFill>
                <a:ea typeface="ＭＳ Ｐゴシック" charset="0"/>
                <a:cs typeface="Arial" panose="020B0604020202020204" pitchFamily="34" charset="0"/>
              </a:rPr>
              <a:t> </a:t>
            </a:r>
            <a:r>
              <a:rPr lang="en-US" sz="2000" b="1" kern="0" dirty="0">
                <a:solidFill>
                  <a:srgbClr val="000000"/>
                </a:solidFill>
                <a:ea typeface="ＭＳ Ｐゴシック" charset="0"/>
                <a:cs typeface="Arial" panose="020B0604020202020204" pitchFamily="34" charset="0"/>
              </a:rPr>
              <a:t>to 0-day payments.</a:t>
            </a:r>
          </a:p>
          <a:p>
            <a:pPr marL="1200150" lvl="2" indent="-285750" eaLnBrk="0" hangingPunct="0">
              <a:spcBef>
                <a:spcPct val="20000"/>
              </a:spcBef>
              <a:buClr>
                <a:schemeClr val="tx2"/>
              </a:buClr>
              <a:buFont typeface="Wingdings" panose="05000000000000000000" pitchFamily="2" charset="2"/>
              <a:buChar char="§"/>
            </a:pPr>
            <a:r>
              <a:rPr lang="en-US" sz="2000" kern="0" dirty="0">
                <a:solidFill>
                  <a:srgbClr val="000000"/>
                </a:solidFill>
                <a:ea typeface="ＭＳ Ｐゴシック" charset="0"/>
                <a:cs typeface="Arial" panose="020B0604020202020204" pitchFamily="34" charset="0"/>
              </a:rPr>
              <a:t>Consolidation of current performance-based programs </a:t>
            </a:r>
            <a:r>
              <a:rPr lang="en-US" sz="2000" b="1" kern="0" dirty="0">
                <a:solidFill>
                  <a:schemeClr val="tx2"/>
                </a:solidFill>
                <a:ea typeface="ＭＳ Ｐゴシック" charset="0"/>
                <a:cs typeface="Arial" panose="020B0604020202020204" pitchFamily="34" charset="0"/>
              </a:rPr>
              <a:t>(PQRS, VBM, and EHR MU) </a:t>
            </a:r>
            <a:r>
              <a:rPr lang="en-US" sz="2000" kern="0" dirty="0">
                <a:solidFill>
                  <a:srgbClr val="000000"/>
                </a:solidFill>
                <a:ea typeface="ＭＳ Ｐゴシック" charset="0"/>
                <a:cs typeface="Arial" panose="020B0604020202020204" pitchFamily="34" charset="0"/>
              </a:rPr>
              <a:t>into a </a:t>
            </a:r>
            <a:r>
              <a:rPr lang="en-US" sz="2000" b="1" kern="0" dirty="0">
                <a:solidFill>
                  <a:srgbClr val="000000"/>
                </a:solidFill>
                <a:ea typeface="ＭＳ Ｐゴシック" charset="0"/>
                <a:cs typeface="Arial" panose="020B0604020202020204" pitchFamily="34" charset="0"/>
              </a:rPr>
              <a:t>unified Merit-Based Incentive Payment System </a:t>
            </a:r>
            <a:r>
              <a:rPr lang="en-US" sz="2000" b="1" kern="0" dirty="0">
                <a:solidFill>
                  <a:schemeClr val="tx2"/>
                </a:solidFill>
                <a:ea typeface="ＭＳ Ｐゴシック" charset="0"/>
                <a:cs typeface="Arial" panose="020B0604020202020204" pitchFamily="34" charset="0"/>
              </a:rPr>
              <a:t>(MIPS)</a:t>
            </a:r>
            <a:r>
              <a:rPr lang="en-US" sz="2000" b="1" kern="0" dirty="0">
                <a:solidFill>
                  <a:srgbClr val="000000"/>
                </a:solidFill>
                <a:ea typeface="ＭＳ Ｐゴシック" charset="0"/>
                <a:cs typeface="Arial" panose="020B0604020202020204" pitchFamily="34" charset="0"/>
              </a:rPr>
              <a:t>.</a:t>
            </a:r>
          </a:p>
          <a:p>
            <a:pPr marL="1200150" lvl="2" indent="-285750" eaLnBrk="0" hangingPunct="0">
              <a:spcBef>
                <a:spcPct val="20000"/>
              </a:spcBef>
              <a:buClr>
                <a:schemeClr val="tx2"/>
              </a:buClr>
              <a:buFont typeface="Wingdings" panose="05000000000000000000" pitchFamily="2" charset="2"/>
              <a:buChar char="§"/>
            </a:pPr>
            <a:r>
              <a:rPr lang="en-US" sz="2000" kern="0" dirty="0">
                <a:solidFill>
                  <a:srgbClr val="000000"/>
                </a:solidFill>
                <a:ea typeface="ＭＳ Ｐゴシック" charset="0"/>
                <a:cs typeface="Arial" panose="020B0604020202020204" pitchFamily="34" charset="0"/>
              </a:rPr>
              <a:t>Passage of legislation providing </a:t>
            </a:r>
            <a:r>
              <a:rPr lang="en-US" sz="2000" b="1" kern="0" dirty="0">
                <a:solidFill>
                  <a:srgbClr val="000000"/>
                </a:solidFill>
                <a:ea typeface="ＭＳ Ｐゴシック" charset="0"/>
                <a:cs typeface="Arial" panose="020B0604020202020204" pitchFamily="34" charset="0"/>
              </a:rPr>
              <a:t>expedited hardship exemptions</a:t>
            </a:r>
            <a:r>
              <a:rPr lang="en-US" sz="2000" kern="0" dirty="0">
                <a:solidFill>
                  <a:srgbClr val="000000"/>
                </a:solidFill>
                <a:ea typeface="ＭＳ Ｐゴシック" charset="0"/>
                <a:cs typeface="Arial" panose="020B0604020202020204" pitchFamily="34" charset="0"/>
              </a:rPr>
              <a:t> for the </a:t>
            </a:r>
            <a:r>
              <a:rPr lang="en-US" sz="2000" b="1" kern="0" dirty="0">
                <a:solidFill>
                  <a:srgbClr val="C00000"/>
                </a:solidFill>
                <a:ea typeface="ＭＳ Ｐゴシック" charset="0"/>
                <a:cs typeface="Arial" panose="020B0604020202020204" pitchFamily="34" charset="0"/>
              </a:rPr>
              <a:t>MU  2015 </a:t>
            </a:r>
            <a:r>
              <a:rPr lang="en-US" sz="2000" kern="0" dirty="0">
                <a:solidFill>
                  <a:srgbClr val="000000"/>
                </a:solidFill>
                <a:ea typeface="ＭＳ Ｐゴシック" charset="0"/>
                <a:cs typeface="Arial" panose="020B0604020202020204" pitchFamily="34" charset="0"/>
              </a:rPr>
              <a:t>reporting period.</a:t>
            </a:r>
          </a:p>
          <a:p>
            <a:pPr marL="0" lvl="1" eaLnBrk="0" hangingPunct="0">
              <a:spcBef>
                <a:spcPct val="20000"/>
              </a:spcBef>
            </a:pPr>
            <a:endParaRPr lang="en-US" b="1" kern="0" dirty="0">
              <a:solidFill>
                <a:srgbClr val="000000"/>
              </a:solidFill>
              <a:latin typeface="Calibri" panose="020F0502020204030204" pitchFamily="34" charset="0"/>
              <a:ea typeface="ＭＳ Ｐゴシック" charset="0"/>
              <a:cs typeface="Arial" panose="020B0604020202020204" pitchFamily="34" charset="0"/>
            </a:endParaRPr>
          </a:p>
          <a:p>
            <a:pPr marL="800100" lvl="1" indent="-342900" eaLnBrk="0" hangingPunct="0">
              <a:spcBef>
                <a:spcPct val="20000"/>
              </a:spcBef>
            </a:pPr>
            <a:endParaRPr lang="en-US" sz="2400" kern="0" dirty="0">
              <a:solidFill>
                <a:srgbClr val="000000"/>
              </a:solidFill>
              <a:ea typeface="ＭＳ Ｐゴシック" charset="0"/>
              <a:cs typeface="ＭＳ Ｐゴシック"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180" y="1232034"/>
            <a:ext cx="1167384" cy="1216152"/>
          </a:xfrm>
          <a:prstGeom prst="rect">
            <a:avLst/>
          </a:prstGeom>
        </p:spPr>
      </p:pic>
    </p:spTree>
    <p:extLst>
      <p:ext uri="{BB962C8B-B14F-4D97-AF65-F5344CB8AC3E}">
        <p14:creationId xmlns:p14="http://schemas.microsoft.com/office/powerpoint/2010/main" val="2047194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987501" y="107679"/>
            <a:ext cx="10018971" cy="917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lnSpc>
                <a:spcPct val="90000"/>
              </a:lnSpc>
            </a:pPr>
            <a:r>
              <a:rPr lang="en-US" altLang="en-US" sz="2900" kern="0" dirty="0">
                <a:solidFill>
                  <a:schemeClr val="accent6"/>
                </a:solidFill>
                <a:latin typeface="Arial"/>
                <a:cs typeface="Arial"/>
              </a:rPr>
              <a:t>Federal Legislative Advocacy: </a:t>
            </a:r>
          </a:p>
          <a:p>
            <a:pPr algn="r" eaLnBrk="1" hangingPunct="1">
              <a:lnSpc>
                <a:spcPct val="90000"/>
              </a:lnSpc>
            </a:pPr>
            <a:r>
              <a:rPr lang="en-US" altLang="en-US" sz="2900" kern="0" dirty="0">
                <a:solidFill>
                  <a:schemeClr val="accent6"/>
                </a:solidFill>
                <a:latin typeface="Arial"/>
                <a:cs typeface="Arial"/>
              </a:rPr>
              <a:t>2016 Initiatives</a:t>
            </a:r>
          </a:p>
        </p:txBody>
      </p:sp>
      <p:sp>
        <p:nvSpPr>
          <p:cNvPr id="4" name="Content Placeholder 2"/>
          <p:cNvSpPr txBox="1">
            <a:spLocks/>
          </p:cNvSpPr>
          <p:nvPr/>
        </p:nvSpPr>
        <p:spPr>
          <a:xfrm>
            <a:off x="1987500" y="1187360"/>
            <a:ext cx="9750613" cy="5377217"/>
          </a:xfrm>
          <a:prstGeom prst="rect">
            <a:avLst/>
          </a:prstGeom>
        </p:spPr>
        <p:txBody>
          <a:bodyPr>
            <a:normAutofit/>
          </a:bodyPr>
          <a:lstStyle/>
          <a:p>
            <a:pPr marL="800100" lvl="1" indent="-342900" eaLnBrk="0" hangingPunct="0">
              <a:spcBef>
                <a:spcPct val="20000"/>
              </a:spcBef>
              <a:buClr>
                <a:schemeClr val="tx2"/>
              </a:buClr>
              <a:buFont typeface="Wingdings" panose="05000000000000000000" pitchFamily="2" charset="2"/>
              <a:buChar char="§"/>
            </a:pPr>
            <a:r>
              <a:rPr lang="en-US" sz="2400" kern="0" dirty="0">
                <a:solidFill>
                  <a:srgbClr val="000000"/>
                </a:solidFill>
                <a:ea typeface="ＭＳ Ｐゴシック" charset="0"/>
                <a:cs typeface="Arial" panose="020B0604020202020204" pitchFamily="34" charset="0"/>
              </a:rPr>
              <a:t>Opposition to legislation that would </a:t>
            </a:r>
            <a:r>
              <a:rPr lang="en-US" sz="2400" b="1" kern="0" dirty="0">
                <a:solidFill>
                  <a:srgbClr val="000000"/>
                </a:solidFill>
                <a:ea typeface="ＭＳ Ｐゴシック" charset="0"/>
                <a:cs typeface="Arial" panose="020B0604020202020204" pitchFamily="34" charset="0"/>
              </a:rPr>
              <a:t>inappropriately expand audiology’s </a:t>
            </a:r>
            <a:r>
              <a:rPr lang="en-US" sz="2400" b="1" kern="0" dirty="0">
                <a:solidFill>
                  <a:schemeClr val="tx2"/>
                </a:solidFill>
                <a:ea typeface="ＭＳ Ｐゴシック" charset="0"/>
                <a:cs typeface="Arial" panose="020B0604020202020204" pitchFamily="34" charset="0"/>
              </a:rPr>
              <a:t>scope of practice </a:t>
            </a:r>
            <a:r>
              <a:rPr lang="en-US" sz="2400" b="1" kern="0" dirty="0">
                <a:solidFill>
                  <a:srgbClr val="000000"/>
                </a:solidFill>
                <a:ea typeface="ＭＳ Ｐゴシック" charset="0"/>
                <a:cs typeface="Arial" panose="020B0604020202020204" pitchFamily="34" charset="0"/>
              </a:rPr>
              <a:t>or re-classify audiologists as “physicians.”</a:t>
            </a:r>
          </a:p>
          <a:p>
            <a:pPr marL="800100" lvl="1" indent="-342900" eaLnBrk="0" hangingPunct="0">
              <a:spcBef>
                <a:spcPct val="20000"/>
              </a:spcBef>
              <a:buClr>
                <a:schemeClr val="tx2"/>
              </a:buClr>
              <a:buFont typeface="Wingdings" panose="05000000000000000000" pitchFamily="2" charset="2"/>
              <a:buChar char="§"/>
            </a:pPr>
            <a:r>
              <a:rPr lang="en-US" sz="2400" kern="0" dirty="0">
                <a:solidFill>
                  <a:srgbClr val="000000"/>
                </a:solidFill>
                <a:ea typeface="ＭＳ Ｐゴシック" charset="0"/>
                <a:cs typeface="Arial" panose="020B0604020202020204" pitchFamily="34" charset="0"/>
              </a:rPr>
              <a:t>Reauthorization of the </a:t>
            </a:r>
            <a:r>
              <a:rPr lang="en-US" sz="2400" b="1" kern="0" dirty="0">
                <a:solidFill>
                  <a:srgbClr val="000000"/>
                </a:solidFill>
                <a:ea typeface="ＭＳ Ｐゴシック" charset="0"/>
                <a:cs typeface="Arial" panose="020B0604020202020204" pitchFamily="34" charset="0"/>
              </a:rPr>
              <a:t>Early Hearing Detection and Intervention </a:t>
            </a:r>
            <a:r>
              <a:rPr lang="en-US" sz="2400" b="1" kern="0" dirty="0">
                <a:solidFill>
                  <a:schemeClr val="tx2"/>
                </a:solidFill>
                <a:ea typeface="ＭＳ Ｐゴシック" charset="0"/>
                <a:cs typeface="Arial" panose="020B0604020202020204" pitchFamily="34" charset="0"/>
              </a:rPr>
              <a:t>(EHDI) </a:t>
            </a:r>
            <a:r>
              <a:rPr lang="en-US" sz="2400" b="1" kern="0" dirty="0">
                <a:solidFill>
                  <a:srgbClr val="000000"/>
                </a:solidFill>
                <a:ea typeface="ＭＳ Ｐゴシック" charset="0"/>
                <a:cs typeface="Arial" panose="020B0604020202020204" pitchFamily="34" charset="0"/>
              </a:rPr>
              <a:t>program.</a:t>
            </a:r>
          </a:p>
          <a:p>
            <a:pPr marL="800100" lvl="1" indent="-342900" eaLnBrk="0" hangingPunct="0">
              <a:spcBef>
                <a:spcPct val="20000"/>
              </a:spcBef>
              <a:buClr>
                <a:schemeClr val="tx2"/>
              </a:buClr>
              <a:buFont typeface="Wingdings" panose="05000000000000000000" pitchFamily="2" charset="2"/>
              <a:buChar char="§"/>
            </a:pPr>
            <a:r>
              <a:rPr lang="en-US" sz="2400" kern="0" dirty="0">
                <a:solidFill>
                  <a:srgbClr val="000000"/>
                </a:solidFill>
                <a:ea typeface="ＭＳ Ｐゴシック" charset="0"/>
                <a:cs typeface="Arial" panose="020B0604020202020204" pitchFamily="34" charset="0"/>
              </a:rPr>
              <a:t>Support for the FDA’s </a:t>
            </a:r>
            <a:r>
              <a:rPr lang="en-US" sz="2400" b="1" kern="0" dirty="0">
                <a:solidFill>
                  <a:srgbClr val="000000"/>
                </a:solidFill>
                <a:ea typeface="ＭＳ Ｐゴシック" charset="0"/>
                <a:cs typeface="Arial" panose="020B0604020202020204" pitchFamily="34" charset="0"/>
              </a:rPr>
              <a:t>authority to regulate </a:t>
            </a:r>
            <a:r>
              <a:rPr lang="en-US" sz="2400" b="1" u="sng" kern="0" dirty="0">
                <a:solidFill>
                  <a:srgbClr val="000000"/>
                </a:solidFill>
                <a:ea typeface="ＭＳ Ｐゴシック" charset="0"/>
                <a:cs typeface="Arial" panose="020B0604020202020204" pitchFamily="34" charset="0"/>
              </a:rPr>
              <a:t>ALL</a:t>
            </a:r>
            <a:r>
              <a:rPr lang="en-US" sz="2400" kern="0" dirty="0">
                <a:solidFill>
                  <a:srgbClr val="000000"/>
                </a:solidFill>
                <a:ea typeface="ＭＳ Ｐゴシック" charset="0"/>
                <a:cs typeface="Arial" panose="020B0604020202020204" pitchFamily="34" charset="0"/>
              </a:rPr>
              <a:t> </a:t>
            </a:r>
            <a:r>
              <a:rPr lang="en-US" sz="2400" b="1" kern="0" dirty="0">
                <a:solidFill>
                  <a:srgbClr val="C00000"/>
                </a:solidFill>
                <a:ea typeface="ＭＳ Ｐゴシック" charset="0"/>
                <a:cs typeface="Arial" panose="020B0604020202020204" pitchFamily="34" charset="0"/>
              </a:rPr>
              <a:t>tobacco products</a:t>
            </a:r>
            <a:r>
              <a:rPr lang="en-US" sz="2400" kern="0" dirty="0">
                <a:solidFill>
                  <a:srgbClr val="000000"/>
                </a:solidFill>
                <a:ea typeface="ＭＳ Ｐゴシック" charset="0"/>
                <a:cs typeface="Arial" panose="020B0604020202020204" pitchFamily="34" charset="0"/>
              </a:rPr>
              <a:t>.</a:t>
            </a:r>
          </a:p>
          <a:p>
            <a:pPr marL="800100" lvl="1" indent="-342900" eaLnBrk="0" hangingPunct="0">
              <a:spcBef>
                <a:spcPct val="20000"/>
              </a:spcBef>
              <a:buClr>
                <a:schemeClr val="tx2"/>
              </a:buClr>
              <a:buFont typeface="Wingdings" panose="05000000000000000000" pitchFamily="2" charset="2"/>
              <a:buChar char="§"/>
            </a:pPr>
            <a:r>
              <a:rPr lang="en-US" sz="2400" kern="0" dirty="0">
                <a:solidFill>
                  <a:srgbClr val="000000"/>
                </a:solidFill>
                <a:ea typeface="ＭＳ Ｐゴシック" charset="0"/>
                <a:cs typeface="Arial" panose="020B0604020202020204" pitchFamily="34" charset="0"/>
              </a:rPr>
              <a:t>Protecting </a:t>
            </a:r>
            <a:r>
              <a:rPr lang="en-US" sz="2400" b="1" kern="0" dirty="0">
                <a:solidFill>
                  <a:srgbClr val="000000"/>
                </a:solidFill>
                <a:ea typeface="ＭＳ Ｐゴシック" charset="0"/>
                <a:cs typeface="Arial" panose="020B0604020202020204" pitchFamily="34" charset="0"/>
              </a:rPr>
              <a:t>access to allergy immunotherapy </a:t>
            </a:r>
            <a:r>
              <a:rPr lang="en-US" sz="2400" kern="0" dirty="0">
                <a:solidFill>
                  <a:srgbClr val="000000"/>
                </a:solidFill>
                <a:ea typeface="ＭＳ Ｐゴシック" charset="0"/>
                <a:cs typeface="Arial" panose="020B0604020202020204" pitchFamily="34" charset="0"/>
              </a:rPr>
              <a:t>and other drugs/medications prepared via </a:t>
            </a:r>
            <a:r>
              <a:rPr lang="en-US" sz="2400" b="1" kern="0" dirty="0">
                <a:solidFill>
                  <a:srgbClr val="C00000"/>
                </a:solidFill>
                <a:ea typeface="ＭＳ Ｐゴシック" charset="0"/>
                <a:cs typeface="Arial" panose="020B0604020202020204" pitchFamily="34" charset="0"/>
              </a:rPr>
              <a:t>in-office compounding</a:t>
            </a:r>
            <a:r>
              <a:rPr lang="en-US" sz="2400" kern="0" dirty="0">
                <a:solidFill>
                  <a:srgbClr val="000000"/>
                </a:solidFill>
                <a:ea typeface="ＭＳ Ｐゴシック" charset="0"/>
                <a:cs typeface="Arial" panose="020B0604020202020204" pitchFamily="34" charset="0"/>
              </a:rPr>
              <a:t>.</a:t>
            </a:r>
          </a:p>
          <a:p>
            <a:pPr marL="800100" lvl="1" indent="-342900" eaLnBrk="0" hangingPunct="0">
              <a:spcBef>
                <a:spcPct val="20000"/>
              </a:spcBef>
              <a:buClr>
                <a:schemeClr val="tx2"/>
              </a:buClr>
              <a:buFont typeface="Wingdings" panose="05000000000000000000" pitchFamily="2" charset="2"/>
              <a:buChar char="§"/>
            </a:pPr>
            <a:r>
              <a:rPr lang="en-US" sz="2400" kern="0" dirty="0">
                <a:solidFill>
                  <a:srgbClr val="000000"/>
                </a:solidFill>
                <a:ea typeface="ＭＳ Ｐゴシック" charset="0"/>
                <a:cs typeface="Arial" panose="020B0604020202020204" pitchFamily="34" charset="0"/>
              </a:rPr>
              <a:t>Preparation of comments to Administration </a:t>
            </a:r>
            <a:r>
              <a:rPr lang="en-US" sz="2400" b="1" kern="0" dirty="0">
                <a:solidFill>
                  <a:srgbClr val="C00000"/>
                </a:solidFill>
                <a:ea typeface="ＭＳ Ｐゴシック" charset="0"/>
                <a:cs typeface="Arial" panose="020B0604020202020204" pitchFamily="34" charset="0"/>
              </a:rPr>
              <a:t>(PCAST/IOM) </a:t>
            </a:r>
            <a:r>
              <a:rPr lang="en-US" sz="2400" b="1" kern="0" dirty="0">
                <a:solidFill>
                  <a:srgbClr val="000000"/>
                </a:solidFill>
                <a:ea typeface="ＭＳ Ｐゴシック" charset="0"/>
                <a:cs typeface="Arial" panose="020B0604020202020204" pitchFamily="34" charset="0"/>
              </a:rPr>
              <a:t>re: access and affordability of hearing healthcare services.</a:t>
            </a:r>
          </a:p>
          <a:p>
            <a:pPr marL="800100" lvl="1" indent="-342900" eaLnBrk="0" hangingPunct="0">
              <a:spcBef>
                <a:spcPct val="20000"/>
              </a:spcBef>
              <a:buClr>
                <a:schemeClr val="tx2"/>
              </a:buClr>
              <a:buFont typeface="Wingdings" panose="05000000000000000000" pitchFamily="2" charset="2"/>
              <a:buChar char="§"/>
            </a:pPr>
            <a:r>
              <a:rPr lang="en-US" sz="2400" kern="0" dirty="0">
                <a:solidFill>
                  <a:srgbClr val="000000"/>
                </a:solidFill>
                <a:ea typeface="ＭＳ Ｐゴシック" charset="0"/>
                <a:cs typeface="Arial" panose="020B0604020202020204" pitchFamily="34" charset="0"/>
              </a:rPr>
              <a:t>Preservation and/or expansion of </a:t>
            </a:r>
            <a:r>
              <a:rPr lang="en-US" sz="2400" b="1" kern="0" dirty="0">
                <a:solidFill>
                  <a:srgbClr val="000000"/>
                </a:solidFill>
                <a:ea typeface="ＭＳ Ｐゴシック" charset="0"/>
                <a:cs typeface="Arial" panose="020B0604020202020204" pitchFamily="34" charset="0"/>
              </a:rPr>
              <a:t>graduate medical education </a:t>
            </a:r>
            <a:r>
              <a:rPr lang="en-US" sz="2400" b="1" kern="0" dirty="0">
                <a:solidFill>
                  <a:schemeClr val="tx2"/>
                </a:solidFill>
                <a:ea typeface="ＭＳ Ｐゴシック" charset="0"/>
                <a:cs typeface="Arial" panose="020B0604020202020204" pitchFamily="34" charset="0"/>
              </a:rPr>
              <a:t>(GME) </a:t>
            </a:r>
            <a:r>
              <a:rPr lang="en-US" sz="2400" b="1" kern="0" dirty="0">
                <a:solidFill>
                  <a:srgbClr val="000000"/>
                </a:solidFill>
                <a:ea typeface="ＭＳ Ｐゴシック" charset="0"/>
                <a:cs typeface="Arial" panose="020B0604020202020204" pitchFamily="34" charset="0"/>
              </a:rPr>
              <a:t>funding.</a:t>
            </a:r>
          </a:p>
          <a:p>
            <a:pPr marL="0" lvl="1" eaLnBrk="0" hangingPunct="0">
              <a:spcBef>
                <a:spcPct val="20000"/>
              </a:spcBef>
            </a:pPr>
            <a:endParaRPr lang="en-US" b="1" kern="0" dirty="0">
              <a:solidFill>
                <a:srgbClr val="000000"/>
              </a:solidFill>
              <a:latin typeface="Calibri" panose="020F0502020204030204" pitchFamily="34" charset="0"/>
              <a:ea typeface="ＭＳ Ｐゴシック" charset="0"/>
              <a:cs typeface="Arial" panose="020B0604020202020204" pitchFamily="34" charset="0"/>
            </a:endParaRPr>
          </a:p>
          <a:p>
            <a:pPr marL="800100" lvl="1" indent="-342900" eaLnBrk="0" hangingPunct="0">
              <a:spcBef>
                <a:spcPct val="20000"/>
              </a:spcBef>
            </a:pPr>
            <a:endParaRPr lang="en-US" sz="2400" kern="0" dirty="0">
              <a:solidFill>
                <a:srgbClr val="000000"/>
              </a:solidFill>
              <a:ea typeface="ＭＳ Ｐゴシック" charset="0"/>
              <a:cs typeface="ＭＳ Ｐゴシック"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740" y="1187356"/>
            <a:ext cx="1167384" cy="1216152"/>
          </a:xfrm>
          <a:prstGeom prst="rect">
            <a:avLst/>
          </a:prstGeom>
        </p:spPr>
      </p:pic>
    </p:spTree>
    <p:extLst>
      <p:ext uri="{BB962C8B-B14F-4D97-AF65-F5344CB8AC3E}">
        <p14:creationId xmlns:p14="http://schemas.microsoft.com/office/powerpoint/2010/main" val="3602005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829027" y="91440"/>
            <a:ext cx="10177444" cy="961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lnSpc>
                <a:spcPct val="90000"/>
              </a:lnSpc>
            </a:pPr>
            <a:r>
              <a:rPr lang="en-US" altLang="en-US" sz="2900" kern="0" dirty="0">
                <a:solidFill>
                  <a:srgbClr val="3C3C3C"/>
                </a:solidFill>
                <a:latin typeface="Calibri" pitchFamily="34" charset="0"/>
              </a:rPr>
              <a:t>Strengthening our Message: </a:t>
            </a:r>
          </a:p>
          <a:p>
            <a:pPr algn="r" eaLnBrk="1" hangingPunct="1">
              <a:lnSpc>
                <a:spcPct val="90000"/>
              </a:lnSpc>
            </a:pPr>
            <a:r>
              <a:rPr lang="en-US" altLang="en-US" sz="2900" kern="0" dirty="0">
                <a:solidFill>
                  <a:srgbClr val="3C3C3C"/>
                </a:solidFill>
                <a:latin typeface="Calibri" pitchFamily="34" charset="0"/>
              </a:rPr>
              <a:t>Coalitions</a:t>
            </a:r>
          </a:p>
        </p:txBody>
      </p:sp>
      <p:sp>
        <p:nvSpPr>
          <p:cNvPr id="4" name="Content Placeholder 2"/>
          <p:cNvSpPr txBox="1">
            <a:spLocks/>
          </p:cNvSpPr>
          <p:nvPr/>
        </p:nvSpPr>
        <p:spPr>
          <a:xfrm>
            <a:off x="2047463" y="1213845"/>
            <a:ext cx="9004852" cy="5210111"/>
          </a:xfrm>
          <a:prstGeom prst="rect">
            <a:avLst/>
          </a:prstGeom>
        </p:spPr>
        <p:txBody>
          <a:bodyPr>
            <a:normAutofit/>
          </a:bodyPr>
          <a:lstStyle/>
          <a:p>
            <a:pPr eaLnBrk="0" hangingPunct="0">
              <a:spcBef>
                <a:spcPct val="20000"/>
              </a:spcBef>
            </a:pPr>
            <a:r>
              <a:rPr lang="en-US" sz="2000" b="1" kern="0" dirty="0">
                <a:solidFill>
                  <a:schemeClr val="accent6"/>
                </a:solidFill>
                <a:ea typeface="ＭＳ Ｐゴシック" charset="0"/>
                <a:cs typeface="Arial" panose="020B0604020202020204" pitchFamily="34" charset="0"/>
              </a:rPr>
              <a:t>The AAO-HNS actively participates in numerous coalitions to further </a:t>
            </a:r>
            <a:r>
              <a:rPr lang="en-US" sz="2000" b="1" kern="0" dirty="0">
                <a:solidFill>
                  <a:srgbClr val="B31E0E"/>
                </a:solidFill>
                <a:ea typeface="ＭＳ Ｐゴシック" charset="0"/>
                <a:cs typeface="Arial" panose="020B0604020202020204" pitchFamily="34" charset="0"/>
              </a:rPr>
              <a:t>strengthen</a:t>
            </a:r>
            <a:r>
              <a:rPr lang="en-US" sz="2000" b="1" kern="0" dirty="0">
                <a:solidFill>
                  <a:schemeClr val="tx2"/>
                </a:solidFill>
                <a:ea typeface="ＭＳ Ｐゴシック" charset="0"/>
                <a:cs typeface="Arial" panose="020B0604020202020204" pitchFamily="34" charset="0"/>
              </a:rPr>
              <a:t> our voice </a:t>
            </a:r>
            <a:r>
              <a:rPr lang="en-US" sz="2000" b="1" kern="0" dirty="0">
                <a:solidFill>
                  <a:schemeClr val="accent6"/>
                </a:solidFill>
                <a:ea typeface="ＭＳ Ｐゴシック" charset="0"/>
                <a:cs typeface="Arial" panose="020B0604020202020204" pitchFamily="34" charset="0"/>
              </a:rPr>
              <a:t>to advance the Academy’s state and federal legislative priorities, including:</a:t>
            </a:r>
            <a:br>
              <a:rPr lang="en-US" sz="2000" b="1" kern="0" dirty="0">
                <a:solidFill>
                  <a:schemeClr val="accent6"/>
                </a:solidFill>
                <a:ea typeface="ＭＳ Ｐゴシック" charset="0"/>
                <a:cs typeface="Arial" panose="020B0604020202020204" pitchFamily="34" charset="0"/>
              </a:rPr>
            </a:br>
            <a:endParaRPr lang="en-US" sz="2000" b="1" kern="0" dirty="0">
              <a:solidFill>
                <a:schemeClr val="accent6"/>
              </a:solidFill>
              <a:ea typeface="ＭＳ Ｐゴシック" charset="0"/>
              <a:cs typeface="Arial" panose="020B0604020202020204" pitchFamily="34" charset="0"/>
            </a:endParaRPr>
          </a:p>
          <a:p>
            <a:pPr marL="800100" lvl="1" indent="-342900" eaLnBrk="0" hangingPunct="0">
              <a:spcBef>
                <a:spcPct val="20000"/>
              </a:spcBef>
              <a:buClr>
                <a:schemeClr val="tx2"/>
              </a:buClr>
              <a:buFont typeface="Wingdings" panose="05000000000000000000" pitchFamily="2" charset="2"/>
              <a:buChar char="§"/>
            </a:pPr>
            <a:r>
              <a:rPr lang="en-US" kern="0" dirty="0">
                <a:solidFill>
                  <a:sysClr val="windowText" lastClr="000000"/>
                </a:solidFill>
                <a:ea typeface="ＭＳ Ｐゴシック" charset="0"/>
                <a:cs typeface="Arial" panose="020B0604020202020204" pitchFamily="34" charset="0"/>
              </a:rPr>
              <a:t>Surgical Coalition</a:t>
            </a:r>
          </a:p>
          <a:p>
            <a:pPr marL="800100" lvl="1" indent="-342900" eaLnBrk="0" hangingPunct="0">
              <a:spcBef>
                <a:spcPct val="20000"/>
              </a:spcBef>
              <a:buClr>
                <a:schemeClr val="tx2"/>
              </a:buClr>
              <a:buFont typeface="Wingdings" panose="05000000000000000000" pitchFamily="2" charset="2"/>
              <a:buChar char="§"/>
            </a:pPr>
            <a:r>
              <a:rPr lang="en-US" kern="0" dirty="0">
                <a:solidFill>
                  <a:sysClr val="windowText" lastClr="000000"/>
                </a:solidFill>
                <a:ea typeface="ＭＳ Ｐゴシック" charset="0"/>
                <a:cs typeface="Arial" panose="020B0604020202020204" pitchFamily="34" charset="0"/>
              </a:rPr>
              <a:t>Deaf and Hard of Hearing Alliance (DHHA)</a:t>
            </a:r>
          </a:p>
          <a:p>
            <a:pPr marL="800100" lvl="1" indent="-342900" eaLnBrk="0" hangingPunct="0">
              <a:spcBef>
                <a:spcPct val="20000"/>
              </a:spcBef>
              <a:buClr>
                <a:schemeClr val="tx2"/>
              </a:buClr>
              <a:buFont typeface="Wingdings" panose="05000000000000000000" pitchFamily="2" charset="2"/>
              <a:buChar char="§"/>
            </a:pPr>
            <a:r>
              <a:rPr lang="en-US" kern="0" dirty="0">
                <a:solidFill>
                  <a:sysClr val="windowText" lastClr="000000"/>
                </a:solidFill>
                <a:ea typeface="ＭＳ Ｐゴシック" charset="0"/>
                <a:cs typeface="Arial" panose="020B0604020202020204" pitchFamily="34" charset="0"/>
              </a:rPr>
              <a:t>Friends of the Congressional Hearing Health Caucus (FCHHC)</a:t>
            </a:r>
          </a:p>
          <a:p>
            <a:pPr marL="800100" lvl="1" indent="-342900" eaLnBrk="0" hangingPunct="0">
              <a:spcBef>
                <a:spcPct val="20000"/>
              </a:spcBef>
              <a:buClr>
                <a:schemeClr val="tx2"/>
              </a:buClr>
              <a:buFont typeface="Wingdings" panose="05000000000000000000" pitchFamily="2" charset="2"/>
              <a:buChar char="§"/>
            </a:pPr>
            <a:r>
              <a:rPr lang="en-US" kern="0" dirty="0">
                <a:solidFill>
                  <a:sysClr val="windowText" lastClr="000000"/>
                </a:solidFill>
                <a:ea typeface="ＭＳ Ｐゴシック" charset="0"/>
                <a:cs typeface="Arial" panose="020B0604020202020204" pitchFamily="34" charset="0"/>
              </a:rPr>
              <a:t>Health Coalition on Liability and Access (HCLA)</a:t>
            </a:r>
          </a:p>
          <a:p>
            <a:pPr marL="800100" lvl="1" indent="-342900" eaLnBrk="0" hangingPunct="0">
              <a:spcBef>
                <a:spcPct val="20000"/>
              </a:spcBef>
              <a:buClr>
                <a:schemeClr val="tx2"/>
              </a:buClr>
              <a:buFont typeface="Wingdings" panose="05000000000000000000" pitchFamily="2" charset="2"/>
              <a:buChar char="§"/>
            </a:pPr>
            <a:r>
              <a:rPr lang="en-US" kern="0" dirty="0">
                <a:solidFill>
                  <a:sysClr val="windowText" lastClr="000000"/>
                </a:solidFill>
                <a:ea typeface="ＭＳ Ｐゴシック" charset="0"/>
                <a:cs typeface="Arial" panose="020B0604020202020204" pitchFamily="34" charset="0"/>
              </a:rPr>
              <a:t>PARTNERS (tobacco-related issues)</a:t>
            </a:r>
          </a:p>
          <a:p>
            <a:pPr marL="800100" lvl="1" indent="-342900" eaLnBrk="0" hangingPunct="0">
              <a:spcBef>
                <a:spcPct val="20000"/>
              </a:spcBef>
              <a:buClr>
                <a:schemeClr val="tx2"/>
              </a:buClr>
              <a:buFont typeface="Wingdings" panose="05000000000000000000" pitchFamily="2" charset="2"/>
              <a:buChar char="§"/>
            </a:pPr>
            <a:r>
              <a:rPr lang="en-US" kern="0" dirty="0">
                <a:solidFill>
                  <a:sysClr val="windowText" lastClr="000000"/>
                </a:solidFill>
                <a:ea typeface="ＭＳ Ｐゴシック" charset="0"/>
                <a:cs typeface="Arial" panose="020B0604020202020204" pitchFamily="34" charset="0"/>
              </a:rPr>
              <a:t>Truth-in-Advertising Coalition</a:t>
            </a:r>
          </a:p>
          <a:p>
            <a:pPr marL="800100" lvl="1" indent="-342900" eaLnBrk="0" hangingPunct="0">
              <a:spcBef>
                <a:spcPct val="20000"/>
              </a:spcBef>
              <a:buClr>
                <a:schemeClr val="tx2"/>
              </a:buClr>
              <a:buFont typeface="Wingdings" panose="05000000000000000000" pitchFamily="2" charset="2"/>
              <a:buChar char="§"/>
            </a:pPr>
            <a:r>
              <a:rPr lang="en-US" kern="0" dirty="0">
                <a:solidFill>
                  <a:sysClr val="windowText" lastClr="000000"/>
                </a:solidFill>
                <a:ea typeface="ＭＳ Ｐゴシック" charset="0"/>
                <a:cs typeface="Arial" panose="020B0604020202020204" pitchFamily="34" charset="0"/>
              </a:rPr>
              <a:t>IPAB Repeal Coalition</a:t>
            </a:r>
          </a:p>
          <a:p>
            <a:pPr marL="800100" lvl="1" indent="-342900" eaLnBrk="0" hangingPunct="0">
              <a:spcBef>
                <a:spcPct val="20000"/>
              </a:spcBef>
              <a:buClr>
                <a:schemeClr val="tx2"/>
              </a:buClr>
              <a:buFont typeface="Wingdings" panose="05000000000000000000" pitchFamily="2" charset="2"/>
              <a:buChar char="§"/>
            </a:pPr>
            <a:r>
              <a:rPr lang="en-US" kern="0" dirty="0">
                <a:solidFill>
                  <a:sysClr val="windowText" lastClr="000000"/>
                </a:solidFill>
                <a:ea typeface="ＭＳ Ｐゴシック" charset="0"/>
                <a:cs typeface="Arial" panose="020B0604020202020204" pitchFamily="34" charset="0"/>
              </a:rPr>
              <a:t>Coalition for Patient Centered Imaging (CPCI)</a:t>
            </a:r>
          </a:p>
          <a:p>
            <a:pPr marL="800100" lvl="1" indent="-342900" eaLnBrk="0" hangingPunct="0">
              <a:spcBef>
                <a:spcPct val="20000"/>
              </a:spcBef>
              <a:buClr>
                <a:schemeClr val="tx2"/>
              </a:buClr>
              <a:buFont typeface="Wingdings" panose="05000000000000000000" pitchFamily="2" charset="2"/>
              <a:buChar char="§"/>
            </a:pPr>
            <a:r>
              <a:rPr lang="en-US" kern="0" dirty="0">
                <a:solidFill>
                  <a:sysClr val="windowText" lastClr="000000"/>
                </a:solidFill>
                <a:ea typeface="ＭＳ Ｐゴシック" charset="0"/>
                <a:cs typeface="Arial" panose="020B0604020202020204" pitchFamily="34" charset="0"/>
              </a:rPr>
              <a:t>GME and Workforce Coalition</a:t>
            </a:r>
          </a:p>
          <a:p>
            <a:pPr marL="800100" lvl="1" indent="-342900" eaLnBrk="0" hangingPunct="0">
              <a:spcBef>
                <a:spcPct val="20000"/>
              </a:spcBef>
              <a:buClr>
                <a:schemeClr val="tx2"/>
              </a:buClr>
              <a:buFont typeface="Wingdings" panose="05000000000000000000" pitchFamily="2" charset="2"/>
              <a:buChar char="§"/>
            </a:pPr>
            <a:r>
              <a:rPr lang="en-US" kern="0" dirty="0">
                <a:solidFill>
                  <a:sysClr val="windowText" lastClr="000000"/>
                </a:solidFill>
                <a:ea typeface="ＭＳ Ｐゴシック" charset="0"/>
                <a:cs typeface="Arial" panose="020B0604020202020204" pitchFamily="34" charset="0"/>
              </a:rPr>
              <a:t>Button Battery Taskforce</a:t>
            </a:r>
          </a:p>
          <a:p>
            <a:pPr marL="800100" lvl="1" indent="-342900" eaLnBrk="0" hangingPunct="0">
              <a:spcBef>
                <a:spcPct val="20000"/>
              </a:spcBef>
              <a:buFont typeface="Wingdings" pitchFamily="2" charset="2"/>
              <a:buChar char="q"/>
            </a:pPr>
            <a:endParaRPr lang="en-US" b="1" kern="0" dirty="0">
              <a:solidFill>
                <a:srgbClr val="000000"/>
              </a:solidFill>
              <a:latin typeface="Calibri" panose="020F0502020204030204" pitchFamily="34" charset="0"/>
              <a:ea typeface="ＭＳ Ｐゴシック" charset="0"/>
              <a:cs typeface="Arial" panose="020B0604020202020204" pitchFamily="34" charset="0"/>
            </a:endParaRPr>
          </a:p>
          <a:p>
            <a:pPr marL="800100" lvl="1" indent="-342900" eaLnBrk="0" hangingPunct="0">
              <a:spcBef>
                <a:spcPct val="20000"/>
              </a:spcBef>
              <a:buFont typeface="Wingdings" pitchFamily="2" charset="2"/>
              <a:buChar char="q"/>
            </a:pPr>
            <a:endParaRPr lang="en-US" b="1" kern="0" dirty="0">
              <a:solidFill>
                <a:srgbClr val="000000"/>
              </a:solidFill>
              <a:latin typeface="Calibri" panose="020F0502020204030204" pitchFamily="34" charset="0"/>
              <a:ea typeface="ＭＳ Ｐゴシック" charset="0"/>
              <a:cs typeface="Arial" panose="020B0604020202020204" pitchFamily="34" charset="0"/>
            </a:endParaRPr>
          </a:p>
          <a:p>
            <a:pPr marL="0" lvl="1" eaLnBrk="0" hangingPunct="0">
              <a:spcBef>
                <a:spcPct val="20000"/>
              </a:spcBef>
            </a:pPr>
            <a:endParaRPr lang="en-US" b="1" kern="0" dirty="0">
              <a:solidFill>
                <a:srgbClr val="000000"/>
              </a:solidFill>
              <a:latin typeface="Calibri" panose="020F0502020204030204" pitchFamily="34" charset="0"/>
              <a:ea typeface="ＭＳ Ｐゴシック" charset="0"/>
              <a:cs typeface="Arial" panose="020B0604020202020204" pitchFamily="34" charset="0"/>
            </a:endParaRPr>
          </a:p>
          <a:p>
            <a:pPr marL="800100" lvl="1" indent="-342900" eaLnBrk="0" hangingPunct="0">
              <a:spcBef>
                <a:spcPct val="20000"/>
              </a:spcBef>
            </a:pPr>
            <a:endParaRPr lang="en-US" sz="2400" kern="0" dirty="0">
              <a:solidFill>
                <a:srgbClr val="000000"/>
              </a:solidFill>
              <a:ea typeface="ＭＳ Ｐゴシック" charset="0"/>
              <a:cs typeface="ＭＳ Ｐゴシック"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400" y="1213839"/>
            <a:ext cx="1124712" cy="1149096"/>
          </a:xfrm>
          <a:prstGeom prst="rect">
            <a:avLst/>
          </a:prstGeom>
        </p:spPr>
      </p:pic>
    </p:spTree>
    <p:extLst>
      <p:ext uri="{BB962C8B-B14F-4D97-AF65-F5344CB8AC3E}">
        <p14:creationId xmlns:p14="http://schemas.microsoft.com/office/powerpoint/2010/main" val="1822614201"/>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
          <p:cNvSpPr txBox="1">
            <a:spLocks/>
          </p:cNvSpPr>
          <p:nvPr/>
        </p:nvSpPr>
        <p:spPr bwMode="auto">
          <a:xfrm>
            <a:off x="235888" y="-142974"/>
            <a:ext cx="119380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lnSpc>
                <a:spcPct val="90000"/>
              </a:lnSpc>
            </a:pPr>
            <a:endParaRPr lang="en-US" altLang="en-US" sz="1400" dirty="0">
              <a:solidFill>
                <a:srgbClr val="3C3C3C"/>
              </a:solidFill>
              <a:latin typeface="Calibri" pitchFamily="34" charset="0"/>
            </a:endParaRPr>
          </a:p>
          <a:p>
            <a:pPr algn="r" eaLnBrk="1" hangingPunct="1">
              <a:lnSpc>
                <a:spcPct val="90000"/>
              </a:lnSpc>
            </a:pPr>
            <a:r>
              <a:rPr lang="en-US" altLang="en-US" sz="3200" dirty="0">
                <a:solidFill>
                  <a:srgbClr val="3C3C3C"/>
                </a:solidFill>
                <a:latin typeface="+mj-lt"/>
              </a:rPr>
              <a:t>State &amp; Grassroots Advocacy</a:t>
            </a:r>
          </a:p>
        </p:txBody>
      </p:sp>
      <p:sp>
        <p:nvSpPr>
          <p:cNvPr id="7" name="Subtitle 2"/>
          <p:cNvSpPr txBox="1">
            <a:spLocks/>
          </p:cNvSpPr>
          <p:nvPr/>
        </p:nvSpPr>
        <p:spPr>
          <a:xfrm>
            <a:off x="2336805" y="1457325"/>
            <a:ext cx="9245601" cy="4343400"/>
          </a:xfrm>
          <a:prstGeom prst="rect">
            <a:avLst/>
          </a:prstGeom>
        </p:spPr>
        <p:txBody>
          <a:bodyPr/>
          <a:lstStyle>
            <a:lvl1pPr marL="182880" indent="-182880" algn="l" defTabSz="457200" rtl="0" eaLnBrk="1" latinLnBrk="0" hangingPunct="1">
              <a:spcBef>
                <a:spcPct val="20000"/>
              </a:spcBef>
              <a:buClr>
                <a:schemeClr val="tx2"/>
              </a:buClr>
              <a:buFont typeface="Wingdings" charset="2"/>
              <a:buChar char="§"/>
              <a:defRPr sz="3200" kern="1200">
                <a:solidFill>
                  <a:schemeClr val="accent6"/>
                </a:solidFill>
                <a:latin typeface="+mn-lt"/>
                <a:ea typeface="+mn-ea"/>
                <a:cs typeface="+mn-cs"/>
              </a:defRPr>
            </a:lvl1pPr>
            <a:lvl2pPr marL="742950" indent="-285750" algn="l" defTabSz="457200" rtl="0" eaLnBrk="1" latinLnBrk="0" hangingPunct="1">
              <a:spcBef>
                <a:spcPct val="20000"/>
              </a:spcBef>
              <a:buClr>
                <a:schemeClr val="tx2"/>
              </a:buClr>
              <a:buFont typeface="Wingdings" charset="2"/>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tx2"/>
              </a:buClr>
              <a:buSzPct val="50000"/>
              <a:buFont typeface="Wingdings" charset="2"/>
              <a:buChar char=""/>
              <a:defRPr sz="2400" kern="1200">
                <a:solidFill>
                  <a:schemeClr val="accent6"/>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chemeClr val="accent6"/>
                </a:solidFill>
                <a:latin typeface="+mn-lt"/>
                <a:ea typeface="+mn-ea"/>
                <a:cs typeface="+mn-cs"/>
              </a:defRPr>
            </a:lvl4pPr>
            <a:lvl5pPr marL="2057400" indent="-228600" algn="l" defTabSz="457200" rtl="0" eaLnBrk="1" latinLnBrk="0" hangingPunct="1">
              <a:spcBef>
                <a:spcPct val="20000"/>
              </a:spcBef>
              <a:buSzPct val="25000"/>
              <a:buFont typeface="Wingdings" charset="2"/>
              <a:buChar char=""/>
              <a:defRPr sz="2000" i="1" kern="120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a:r>
              <a:rPr lang="en-US" sz="1800" dirty="0">
                <a:solidFill>
                  <a:schemeClr val="tx1"/>
                </a:solidFill>
                <a:cs typeface="Arial" panose="020B0604020202020204" pitchFamily="34" charset="0"/>
              </a:rPr>
              <a:t>Nearly </a:t>
            </a:r>
            <a:r>
              <a:rPr lang="en-US" sz="1800" b="1" dirty="0">
                <a:solidFill>
                  <a:srgbClr val="C0040F"/>
                </a:solidFill>
                <a:cs typeface="Arial" panose="020B0604020202020204" pitchFamily="34" charset="0"/>
              </a:rPr>
              <a:t>130</a:t>
            </a:r>
            <a:r>
              <a:rPr lang="en-US" sz="1800" dirty="0">
                <a:solidFill>
                  <a:schemeClr val="tx1"/>
                </a:solidFill>
                <a:cs typeface="Arial" panose="020B0604020202020204" pitchFamily="34" charset="0"/>
              </a:rPr>
              <a:t> AAO-HNS volunteers monitoring legislation in </a:t>
            </a:r>
            <a:r>
              <a:rPr lang="en-US" sz="1800" b="1" dirty="0">
                <a:solidFill>
                  <a:srgbClr val="C0040F"/>
                </a:solidFill>
                <a:cs typeface="Arial" panose="020B0604020202020204" pitchFamily="34" charset="0"/>
              </a:rPr>
              <a:t>45 </a:t>
            </a:r>
            <a:r>
              <a:rPr lang="en-US" sz="1800" dirty="0">
                <a:solidFill>
                  <a:schemeClr val="tx1"/>
                </a:solidFill>
                <a:cs typeface="Arial" panose="020B0604020202020204" pitchFamily="34" charset="0"/>
              </a:rPr>
              <a:t>states.</a:t>
            </a:r>
          </a:p>
          <a:p>
            <a:pPr marL="742950" lvl="2" indent="-285750">
              <a:buFont typeface="Wingdings" charset="2"/>
              <a:buChar char="§"/>
            </a:pPr>
            <a:r>
              <a:rPr lang="en-US" sz="1600" dirty="0">
                <a:solidFill>
                  <a:schemeClr val="tx1"/>
                </a:solidFill>
                <a:cs typeface="Arial" panose="020B0604020202020204" pitchFamily="34" charset="0"/>
              </a:rPr>
              <a:t>Connecting the AAO-HNS, our members, and state/local medical societies for better coordination and collaboration.</a:t>
            </a:r>
          </a:p>
          <a:p>
            <a:pPr marL="742950" lvl="2" indent="-285750">
              <a:buFont typeface="Wingdings" charset="2"/>
              <a:buChar char="§"/>
            </a:pPr>
            <a:r>
              <a:rPr lang="en-US" sz="1600" dirty="0">
                <a:solidFill>
                  <a:schemeClr val="tx1"/>
                </a:solidFill>
                <a:cs typeface="Arial" panose="020B0604020202020204" pitchFamily="34" charset="0"/>
              </a:rPr>
              <a:t>Recruiting volunteers for </a:t>
            </a:r>
            <a:r>
              <a:rPr lang="en-US" sz="1600" dirty="0">
                <a:solidFill>
                  <a:srgbClr val="C00000"/>
                </a:solidFill>
                <a:cs typeface="Arial" panose="020B0604020202020204" pitchFamily="34" charset="0"/>
              </a:rPr>
              <a:t>Alaska, Idaho, Mississippi, Nevada, and South Dakota.</a:t>
            </a:r>
            <a:r>
              <a:rPr lang="en-US" sz="1800" dirty="0">
                <a:solidFill>
                  <a:schemeClr val="tx1"/>
                </a:solidFill>
                <a:cs typeface="Arial" panose="020B0604020202020204" pitchFamily="34" charset="0"/>
              </a:rPr>
              <a:t/>
            </a:r>
            <a:br>
              <a:rPr lang="en-US" sz="1800" dirty="0">
                <a:solidFill>
                  <a:schemeClr val="tx1"/>
                </a:solidFill>
                <a:cs typeface="Arial" panose="020B0604020202020204" pitchFamily="34" charset="0"/>
              </a:rPr>
            </a:br>
            <a:endParaRPr lang="en-US" sz="800" dirty="0">
              <a:solidFill>
                <a:schemeClr val="tx1"/>
              </a:solidFill>
              <a:cs typeface="Arial" panose="020B0604020202020204" pitchFamily="34" charset="0"/>
            </a:endParaRPr>
          </a:p>
          <a:p>
            <a:pPr marL="285750" lvl="1"/>
            <a:r>
              <a:rPr lang="en-US" sz="1800" dirty="0">
                <a:solidFill>
                  <a:schemeClr val="tx1"/>
                </a:solidFill>
                <a:cs typeface="Arial" panose="020B0604020202020204" pitchFamily="34" charset="0"/>
              </a:rPr>
              <a:t>I-GO - Dedicated to finding opportunities for AAO-HNS members to meet </a:t>
            </a:r>
            <a:r>
              <a:rPr lang="en-US" sz="1800" b="1" dirty="0">
                <a:solidFill>
                  <a:srgbClr val="C00000"/>
                </a:solidFill>
                <a:cs typeface="Arial" panose="020B0604020202020204" pitchFamily="34" charset="0"/>
              </a:rPr>
              <a:t>LOCALLY</a:t>
            </a:r>
            <a:r>
              <a:rPr lang="en-US" sz="1800" dirty="0">
                <a:solidFill>
                  <a:schemeClr val="tx1"/>
                </a:solidFill>
                <a:cs typeface="Arial" panose="020B0604020202020204" pitchFamily="34" charset="0"/>
              </a:rPr>
              <a:t> with candidates and elected officials.</a:t>
            </a:r>
          </a:p>
          <a:p>
            <a:pPr marL="742950" lvl="2" indent="-285750">
              <a:buFont typeface="Wingdings" charset="2"/>
              <a:buChar char="§"/>
            </a:pPr>
            <a:r>
              <a:rPr lang="en-US" sz="1600" dirty="0">
                <a:solidFill>
                  <a:schemeClr val="tx1"/>
                </a:solidFill>
                <a:cs typeface="Arial" panose="020B0604020202020204" pitchFamily="34" charset="0"/>
              </a:rPr>
              <a:t>More than </a:t>
            </a:r>
            <a:r>
              <a:rPr lang="en-US" sz="1600" b="1" dirty="0">
                <a:solidFill>
                  <a:srgbClr val="C0040F"/>
                </a:solidFill>
                <a:cs typeface="Arial" panose="020B0604020202020204" pitchFamily="34" charset="0"/>
              </a:rPr>
              <a:t>40</a:t>
            </a:r>
            <a:r>
              <a:rPr lang="en-US" sz="1600" dirty="0">
                <a:solidFill>
                  <a:srgbClr val="FF0000"/>
                </a:solidFill>
                <a:cs typeface="Arial" panose="020B0604020202020204" pitchFamily="34" charset="0"/>
              </a:rPr>
              <a:t> </a:t>
            </a:r>
            <a:r>
              <a:rPr lang="en-US" sz="1600" dirty="0">
                <a:solidFill>
                  <a:schemeClr val="tx1"/>
                </a:solidFill>
                <a:cs typeface="Arial" panose="020B0604020202020204" pitchFamily="34" charset="0"/>
              </a:rPr>
              <a:t>events held since program’s launch in Fall 2013.</a:t>
            </a:r>
          </a:p>
          <a:p>
            <a:pPr marL="742950" lvl="2" indent="-285750">
              <a:buFont typeface="Wingdings" charset="2"/>
              <a:buChar char="§"/>
            </a:pPr>
            <a:r>
              <a:rPr lang="en-US" sz="1600" dirty="0">
                <a:solidFill>
                  <a:schemeClr val="tx1"/>
                </a:solidFill>
                <a:cs typeface="Arial" panose="020B0604020202020204" pitchFamily="34" charset="0"/>
              </a:rPr>
              <a:t>Participate in face-to-face meetings, practice visits, fundraisers, </a:t>
            </a:r>
            <a:r>
              <a:rPr lang="en-US" sz="1600" dirty="0" err="1">
                <a:solidFill>
                  <a:schemeClr val="tx1"/>
                </a:solidFill>
                <a:cs typeface="Arial" panose="020B0604020202020204" pitchFamily="34" charset="0"/>
              </a:rPr>
              <a:t>townhalls</a:t>
            </a:r>
            <a:r>
              <a:rPr lang="en-US" sz="1600" dirty="0">
                <a:solidFill>
                  <a:schemeClr val="tx1"/>
                </a:solidFill>
                <a:cs typeface="Arial" panose="020B0604020202020204" pitchFamily="34" charset="0"/>
              </a:rPr>
              <a:t>, etc. </a:t>
            </a:r>
          </a:p>
          <a:p>
            <a:pPr marL="628650" lvl="2" indent="-171450">
              <a:buFont typeface="Wingdings" charset="2"/>
              <a:buChar char="§"/>
            </a:pPr>
            <a:endParaRPr lang="en-US" sz="800" dirty="0">
              <a:solidFill>
                <a:schemeClr val="tx1"/>
              </a:solidFill>
              <a:cs typeface="Arial" panose="020B0604020202020204" pitchFamily="34" charset="0"/>
            </a:endParaRPr>
          </a:p>
          <a:p>
            <a:pPr marL="285750" lvl="1"/>
            <a:r>
              <a:rPr lang="en-US" sz="1800" dirty="0">
                <a:solidFill>
                  <a:schemeClr val="tx1"/>
                </a:solidFill>
                <a:cs typeface="Arial" panose="020B0604020202020204" pitchFamily="34" charset="0"/>
              </a:rPr>
              <a:t>Join a network of more than </a:t>
            </a:r>
            <a:r>
              <a:rPr lang="en-US" sz="1800" b="1" dirty="0">
                <a:solidFill>
                  <a:srgbClr val="C0040F"/>
                </a:solidFill>
                <a:cs typeface="Arial" panose="020B0604020202020204" pitchFamily="34" charset="0"/>
              </a:rPr>
              <a:t>1900</a:t>
            </a:r>
            <a:r>
              <a:rPr lang="en-US" sz="1800" dirty="0">
                <a:solidFill>
                  <a:schemeClr val="tx1"/>
                </a:solidFill>
                <a:cs typeface="Arial" panose="020B0604020202020204" pitchFamily="34" charset="0"/>
              </a:rPr>
              <a:t> of your colleagues to receive the latest updates on legislative and political activities.</a:t>
            </a:r>
          </a:p>
          <a:p>
            <a:pPr marL="742950" lvl="2" indent="-285750">
              <a:buFont typeface="Wingdings" charset="2"/>
              <a:buChar char="§"/>
            </a:pPr>
            <a:r>
              <a:rPr lang="en-US" sz="1600" dirty="0">
                <a:solidFill>
                  <a:schemeClr val="tx1"/>
                </a:solidFill>
                <a:cs typeface="Arial" panose="020B0604020202020204" pitchFamily="34" charset="0"/>
              </a:rPr>
              <a:t>Receive </a:t>
            </a:r>
            <a:r>
              <a:rPr lang="en-US" sz="1600" i="1" dirty="0">
                <a:solidFill>
                  <a:schemeClr val="tx1"/>
                </a:solidFill>
                <a:cs typeface="Arial" panose="020B0604020202020204" pitchFamily="34" charset="0"/>
              </a:rPr>
              <a:t>The ENT Advocate </a:t>
            </a:r>
            <a:r>
              <a:rPr lang="en-US" sz="1600" dirty="0">
                <a:solidFill>
                  <a:schemeClr val="tx1"/>
                </a:solidFill>
                <a:cs typeface="Arial" panose="020B0604020202020204" pitchFamily="34" charset="0"/>
              </a:rPr>
              <a:t>– a </a:t>
            </a:r>
            <a:r>
              <a:rPr lang="en-US" sz="1600" b="1" dirty="0">
                <a:solidFill>
                  <a:srgbClr val="C0040F"/>
                </a:solidFill>
                <a:cs typeface="Arial" panose="020B0604020202020204" pitchFamily="34" charset="0"/>
              </a:rPr>
              <a:t>FREE</a:t>
            </a:r>
            <a:r>
              <a:rPr lang="en-US" sz="1600" dirty="0">
                <a:solidFill>
                  <a:schemeClr val="tx1"/>
                </a:solidFill>
                <a:cs typeface="Arial" panose="020B0604020202020204" pitchFamily="34" charset="0"/>
              </a:rPr>
              <a:t> member benefit!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1" y="1287992"/>
            <a:ext cx="1086733" cy="37766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0750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3207239"/>
            <a:ext cx="8229600" cy="2918939"/>
          </a:xfrm>
        </p:spPr>
        <p:txBody>
          <a:bodyPr>
            <a:normAutofit fontScale="92500" lnSpcReduction="20000"/>
          </a:bodyPr>
          <a:lstStyle/>
          <a:p>
            <a:pPr>
              <a:buFont typeface="Wingdings" panose="05000000000000000000" pitchFamily="2" charset="2"/>
              <a:buChar char="§"/>
            </a:pPr>
            <a:r>
              <a:rPr lang="en-US" sz="2200" dirty="0">
                <a:solidFill>
                  <a:schemeClr val="tx1"/>
                </a:solidFill>
              </a:rPr>
              <a:t>BOG-sponsored advocacy initiative launched in September 2015.</a:t>
            </a:r>
            <a:br>
              <a:rPr lang="en-US" sz="2200" dirty="0">
                <a:solidFill>
                  <a:schemeClr val="tx1"/>
                </a:solidFill>
              </a:rPr>
            </a:br>
            <a:endParaRPr lang="en-US" sz="2200" dirty="0">
              <a:solidFill>
                <a:schemeClr val="tx1"/>
              </a:solidFill>
            </a:endParaRPr>
          </a:p>
          <a:p>
            <a:pPr lvl="0">
              <a:buClr>
                <a:srgbClr val="B31E0E"/>
              </a:buClr>
              <a:buFont typeface="Wingdings" panose="05000000000000000000" pitchFamily="2" charset="2"/>
              <a:buChar char="§"/>
            </a:pPr>
            <a:r>
              <a:rPr lang="en-US" sz="2200" b="1" dirty="0">
                <a:solidFill>
                  <a:prstClr val="black"/>
                </a:solidFill>
              </a:rPr>
              <a:t>Goal</a:t>
            </a:r>
            <a:r>
              <a:rPr lang="en-US" sz="2200" dirty="0">
                <a:solidFill>
                  <a:prstClr val="black"/>
                </a:solidFill>
              </a:rPr>
              <a:t>: Recruit </a:t>
            </a:r>
            <a:r>
              <a:rPr lang="en-US" sz="2200" b="1" dirty="0">
                <a:solidFill>
                  <a:srgbClr val="C00000"/>
                </a:solidFill>
              </a:rPr>
              <a:t>“key contacts” </a:t>
            </a:r>
            <a:r>
              <a:rPr lang="en-US" sz="2200" dirty="0">
                <a:solidFill>
                  <a:prstClr val="black"/>
                </a:solidFill>
              </a:rPr>
              <a:t>for all Members of Congress</a:t>
            </a:r>
          </a:p>
          <a:p>
            <a:pPr lvl="1">
              <a:buClr>
                <a:srgbClr val="B31E0E"/>
              </a:buClr>
              <a:buFont typeface="Wingdings" panose="05000000000000000000" pitchFamily="2" charset="2"/>
              <a:buChar char="§"/>
            </a:pPr>
            <a:r>
              <a:rPr lang="en-US" sz="2200" dirty="0">
                <a:solidFill>
                  <a:prstClr val="black"/>
                </a:solidFill>
              </a:rPr>
              <a:t>435 members of the U.S. House of Representatives</a:t>
            </a:r>
          </a:p>
          <a:p>
            <a:pPr lvl="1">
              <a:buClr>
                <a:srgbClr val="B31E0E"/>
              </a:buClr>
              <a:buFont typeface="Wingdings" panose="05000000000000000000" pitchFamily="2" charset="2"/>
              <a:buChar char="§"/>
            </a:pPr>
            <a:r>
              <a:rPr lang="en-US" sz="2200" dirty="0">
                <a:solidFill>
                  <a:prstClr val="black"/>
                </a:solidFill>
              </a:rPr>
              <a:t>100 members of the U.S. Senate</a:t>
            </a:r>
          </a:p>
          <a:p>
            <a:pPr lvl="1">
              <a:buClr>
                <a:srgbClr val="B31E0E"/>
              </a:buClr>
              <a:buFont typeface="Wingdings" panose="05000000000000000000" pitchFamily="2" charset="2"/>
              <a:buChar char="§"/>
            </a:pPr>
            <a:r>
              <a:rPr lang="en-US" sz="2200" dirty="0">
                <a:solidFill>
                  <a:prstClr val="black"/>
                </a:solidFill>
              </a:rPr>
              <a:t>Territories (6) also included.</a:t>
            </a:r>
            <a:br>
              <a:rPr lang="en-US" sz="2200" dirty="0">
                <a:solidFill>
                  <a:prstClr val="black"/>
                </a:solidFill>
              </a:rPr>
            </a:br>
            <a:endParaRPr lang="en-US" sz="2200" dirty="0">
              <a:solidFill>
                <a:prstClr val="black"/>
              </a:solidFill>
            </a:endParaRPr>
          </a:p>
          <a:p>
            <a:pPr>
              <a:buClr>
                <a:srgbClr val="B31E0E"/>
              </a:buClr>
              <a:buFont typeface="Wingdings" panose="05000000000000000000" pitchFamily="2" charset="2"/>
              <a:buChar char="§"/>
            </a:pPr>
            <a:r>
              <a:rPr lang="en-US" sz="2200" b="1" dirty="0">
                <a:solidFill>
                  <a:prstClr val="black"/>
                </a:solidFill>
              </a:rPr>
              <a:t>Purpose: </a:t>
            </a:r>
            <a:r>
              <a:rPr lang="en-US" sz="2200" dirty="0">
                <a:solidFill>
                  <a:schemeClr val="tx1"/>
                </a:solidFill>
              </a:rPr>
              <a:t>By using coordinated email and phone campaigns, we can improve our outreach to federal legislators when major issues impacting the specialty are debated by Congress</a:t>
            </a:r>
            <a:r>
              <a:rPr lang="en-US" sz="2200" dirty="0">
                <a:solidFill>
                  <a:schemeClr val="tx1"/>
                </a:solidFill>
                <a:latin typeface="+mj-lt"/>
              </a:rPr>
              <a:t>.</a:t>
            </a:r>
          </a:p>
          <a:p>
            <a:pPr>
              <a:buFont typeface="Wingdings" panose="05000000000000000000" pitchFamily="2" charset="2"/>
              <a:buChar char="§"/>
            </a:pPr>
            <a:endParaRPr lang="en-US" sz="2200" dirty="0">
              <a:solidFill>
                <a:schemeClr val="tx1"/>
              </a:solidFill>
            </a:endParaRPr>
          </a:p>
        </p:txBody>
      </p:sp>
      <p:sp>
        <p:nvSpPr>
          <p:cNvPr id="3" name="Text Placeholder 2"/>
          <p:cNvSpPr>
            <a:spLocks noGrp="1"/>
          </p:cNvSpPr>
          <p:nvPr>
            <p:ph type="body" sz="quarter" idx="13"/>
          </p:nvPr>
        </p:nvSpPr>
        <p:spPr/>
        <p:txBody>
          <a:bodyPr/>
          <a:lstStyle/>
          <a:p>
            <a:r>
              <a:rPr lang="en-US" dirty="0">
                <a:solidFill>
                  <a:schemeClr val="tx1">
                    <a:lumMod val="75000"/>
                    <a:lumOff val="25000"/>
                  </a:schemeClr>
                </a:solidFill>
                <a:latin typeface="Calibri" panose="020F0502020204030204" pitchFamily="34" charset="0"/>
              </a:rPr>
              <a:t>PROJECT 535</a:t>
            </a:r>
          </a:p>
        </p:txBody>
      </p:sp>
      <p:pic>
        <p:nvPicPr>
          <p:cNvPr id="10242" name="Picture 2" descr="C:\Users\rcapparell\AppData\Local\Microsoft\Windows\Temporary Internet Files\Content.Outlook\LLCY20SY\Project 535-04-V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1627" y="1105468"/>
            <a:ext cx="4792607" cy="19037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47473311"/>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3207239"/>
            <a:ext cx="8229600" cy="2918939"/>
          </a:xfrm>
        </p:spPr>
        <p:txBody>
          <a:bodyPr>
            <a:normAutofit/>
          </a:bodyPr>
          <a:lstStyle/>
          <a:p>
            <a:pPr>
              <a:buFont typeface="Wingdings" panose="05000000000000000000" pitchFamily="2" charset="2"/>
              <a:buChar char="§"/>
            </a:pPr>
            <a:r>
              <a:rPr lang="en-US" sz="2200" dirty="0">
                <a:solidFill>
                  <a:schemeClr val="tx1"/>
                </a:solidFill>
              </a:rPr>
              <a:t>New Mexico</a:t>
            </a:r>
          </a:p>
          <a:p>
            <a:pPr lvl="1">
              <a:buFont typeface="Wingdings" panose="05000000000000000000" pitchFamily="2" charset="2"/>
              <a:buChar char="§"/>
            </a:pPr>
            <a:r>
              <a:rPr lang="en-US" sz="1800" dirty="0">
                <a:solidFill>
                  <a:schemeClr val="tx1"/>
                </a:solidFill>
              </a:rPr>
              <a:t>Senator Marin Heinrich			Karen Hawley, MD</a:t>
            </a:r>
          </a:p>
          <a:p>
            <a:pPr lvl="1">
              <a:buFont typeface="Wingdings" panose="05000000000000000000" pitchFamily="2" charset="2"/>
              <a:buChar char="§"/>
            </a:pPr>
            <a:r>
              <a:rPr lang="en-US" sz="1800" dirty="0">
                <a:solidFill>
                  <a:schemeClr val="tx1"/>
                </a:solidFill>
              </a:rPr>
              <a:t>Senator Tom Udall				_______________</a:t>
            </a:r>
          </a:p>
          <a:p>
            <a:pPr lvl="1">
              <a:buFont typeface="Wingdings" panose="05000000000000000000" pitchFamily="2" charset="2"/>
              <a:buChar char="§"/>
            </a:pPr>
            <a:r>
              <a:rPr lang="en-US" sz="1800" dirty="0">
                <a:solidFill>
                  <a:schemeClr val="tx1"/>
                </a:solidFill>
              </a:rPr>
              <a:t>Rep Michelle Lujan Grisham		Karen Hawley MD</a:t>
            </a:r>
          </a:p>
          <a:p>
            <a:pPr lvl="1">
              <a:buFont typeface="Wingdings" panose="05000000000000000000" pitchFamily="2" charset="2"/>
              <a:buChar char="§"/>
            </a:pPr>
            <a:r>
              <a:rPr lang="en-US" sz="1800" dirty="0">
                <a:solidFill>
                  <a:schemeClr val="tx1"/>
                </a:solidFill>
              </a:rPr>
              <a:t>Rep Steve Pearce				_______________</a:t>
            </a:r>
          </a:p>
          <a:p>
            <a:pPr lvl="1">
              <a:buFont typeface="Wingdings" panose="05000000000000000000" pitchFamily="2" charset="2"/>
              <a:buChar char="§"/>
            </a:pPr>
            <a:r>
              <a:rPr lang="en-US" sz="1800" dirty="0">
                <a:solidFill>
                  <a:schemeClr val="tx1"/>
                </a:solidFill>
              </a:rPr>
              <a:t>Rep Ben Ray Lujan ****			_______________</a:t>
            </a:r>
          </a:p>
          <a:p>
            <a:pPr lvl="1">
              <a:buFont typeface="Wingdings" panose="05000000000000000000" pitchFamily="2" charset="2"/>
              <a:buChar char="§"/>
            </a:pPr>
            <a:endParaRPr lang="en-US" sz="1800" dirty="0">
              <a:solidFill>
                <a:schemeClr val="tx1"/>
              </a:solidFill>
              <a:latin typeface="+mj-lt"/>
            </a:endParaRPr>
          </a:p>
          <a:p>
            <a:pPr>
              <a:buFont typeface="Wingdings" panose="05000000000000000000" pitchFamily="2" charset="2"/>
              <a:buChar char="§"/>
            </a:pPr>
            <a:endParaRPr lang="en-US" sz="2200" dirty="0">
              <a:solidFill>
                <a:schemeClr val="tx1"/>
              </a:solidFill>
            </a:endParaRPr>
          </a:p>
        </p:txBody>
      </p:sp>
      <p:sp>
        <p:nvSpPr>
          <p:cNvPr id="3" name="Text Placeholder 2"/>
          <p:cNvSpPr>
            <a:spLocks noGrp="1"/>
          </p:cNvSpPr>
          <p:nvPr>
            <p:ph type="body" sz="quarter" idx="13"/>
          </p:nvPr>
        </p:nvSpPr>
        <p:spPr/>
        <p:txBody>
          <a:bodyPr/>
          <a:lstStyle/>
          <a:p>
            <a:r>
              <a:rPr lang="en-US" dirty="0">
                <a:solidFill>
                  <a:schemeClr val="tx1">
                    <a:lumMod val="75000"/>
                    <a:lumOff val="25000"/>
                  </a:schemeClr>
                </a:solidFill>
                <a:latin typeface="Calibri" panose="020F0502020204030204" pitchFamily="34" charset="0"/>
              </a:rPr>
              <a:t>PROJECT 535</a:t>
            </a:r>
          </a:p>
        </p:txBody>
      </p:sp>
      <p:sp>
        <p:nvSpPr>
          <p:cNvPr id="4" name="TextBox 3"/>
          <p:cNvSpPr txBox="1"/>
          <p:nvPr/>
        </p:nvSpPr>
        <p:spPr>
          <a:xfrm>
            <a:off x="1981200" y="2029968"/>
            <a:ext cx="7534656" cy="584775"/>
          </a:xfrm>
          <a:prstGeom prst="rect">
            <a:avLst/>
          </a:prstGeom>
          <a:noFill/>
        </p:spPr>
        <p:txBody>
          <a:bodyPr wrap="square" rtlCol="0">
            <a:spAutoFit/>
          </a:bodyPr>
          <a:lstStyle/>
          <a:p>
            <a:r>
              <a:rPr lang="en-US" sz="3200" dirty="0" smtClean="0"/>
              <a:t>Project 535 </a:t>
            </a:r>
            <a:r>
              <a:rPr lang="en-US" sz="3200" dirty="0" err="1" smtClean="0"/>
              <a:t>Cont</a:t>
            </a:r>
            <a:r>
              <a:rPr lang="en-US" dirty="0" smtClean="0"/>
              <a:t>’</a:t>
            </a:r>
            <a:endParaRPr lang="en-US" dirty="0"/>
          </a:p>
        </p:txBody>
      </p:sp>
    </p:spTree>
    <p:extLst>
      <p:ext uri="{BB962C8B-B14F-4D97-AF65-F5344CB8AC3E}">
        <p14:creationId xmlns:p14="http://schemas.microsoft.com/office/powerpoint/2010/main" val="1697312689"/>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xmlns:p14="http://schemas.microsoft.com/office/powerpoint/2010/main" spd="slow" advClick="0" advTm="60000"/>
    </mc:Fallback>
  </mc:AlternateContent>
</p:sld>
</file>

<file path=ppt/theme/theme1.xml><?xml version="1.0" encoding="utf-8"?>
<a:theme xmlns:a="http://schemas.openxmlformats.org/drawingml/2006/main" name="Default Theme">
  <a:themeElements>
    <a:clrScheme name="AAO-HNS 2014">
      <a:dk1>
        <a:sysClr val="windowText" lastClr="000000"/>
      </a:dk1>
      <a:lt1>
        <a:srgbClr val="EAEBE8"/>
      </a:lt1>
      <a:dk2>
        <a:srgbClr val="B31E0E"/>
      </a:dk2>
      <a:lt2>
        <a:srgbClr val="EDEFEB"/>
      </a:lt2>
      <a:accent1>
        <a:srgbClr val="008899"/>
      </a:accent1>
      <a:accent2>
        <a:srgbClr val="774D7A"/>
      </a:accent2>
      <a:accent3>
        <a:srgbClr val="6EA92A"/>
      </a:accent3>
      <a:accent4>
        <a:srgbClr val="CC9000"/>
      </a:accent4>
      <a:accent5>
        <a:srgbClr val="C6BAA9"/>
      </a:accent5>
      <a:accent6>
        <a:srgbClr val="3C3C3C"/>
      </a:accent6>
      <a:hlink>
        <a:srgbClr val="0F7587"/>
      </a:hlink>
      <a:folHlink>
        <a:srgbClr val="A10D0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1717</TotalTime>
  <Words>2028</Words>
  <Application>Microsoft Office PowerPoint</Application>
  <PresentationFormat>Widescreen</PresentationFormat>
  <Paragraphs>283</Paragraphs>
  <Slides>24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ＭＳ Ｐゴシック</vt:lpstr>
      <vt:lpstr>Arial</vt:lpstr>
      <vt:lpstr>Calibri</vt:lpstr>
      <vt:lpstr>Times New Roman</vt:lpstr>
      <vt:lpstr>Wingdings</vt:lpstr>
      <vt:lpstr>Default Theme</vt:lpstr>
      <vt:lpstr>THE AMERICAN ACADEMY OF OTOLARYNGOLOGY–HEAD AND NECK SURGERY  BOARD OF GOVERNORS NEW SOCIETIES AND VIRTUAL SOCIETIES  DAVID R. EDELSTEIN, M.D. CHAIRMAN, BOG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Academy Initiatives: Health Policy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Capparell, Richard</dc:creator>
  <cp:lastModifiedBy>Karen A Hawley</cp:lastModifiedBy>
  <cp:revision>30</cp:revision>
  <dcterms:created xsi:type="dcterms:W3CDTF">2016-06-09T14:50:46Z</dcterms:created>
  <dcterms:modified xsi:type="dcterms:W3CDTF">2016-06-23T17:32:48Z</dcterms:modified>
</cp:coreProperties>
</file>